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mp4" ContentType="video/mp4"/>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76" r:id="rId5"/>
    <p:sldId id="262" r:id="rId6"/>
    <p:sldId id="275" r:id="rId7"/>
    <p:sldId id="258" r:id="rId8"/>
    <p:sldId id="265" r:id="rId9"/>
    <p:sldId id="266" r:id="rId10"/>
    <p:sldId id="267" r:id="rId11"/>
    <p:sldId id="268" r:id="rId12"/>
    <p:sldId id="272" r:id="rId13"/>
    <p:sldId id="269" r:id="rId14"/>
    <p:sldId id="264" r:id="rId15"/>
    <p:sldId id="270" r:id="rId16"/>
    <p:sldId id="271" r:id="rId17"/>
    <p:sldId id="274" r:id="rId18"/>
    <p:sldId id="273" r:id="rId19"/>
    <p:sldId id="277"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C887"/>
    <a:srgbClr val="FFFFFF"/>
    <a:srgbClr val="F8F0C7"/>
    <a:srgbClr val="B9E4ED"/>
    <a:srgbClr val="FB364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50" d="100"/>
          <a:sy n="50" d="100"/>
        </p:scale>
        <p:origin x="-1488" y="-59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B3B6B2D-1C71-4ADF-8A83-84CDF3325D18}" type="datetimeFigureOut">
              <a:rPr lang="tr-TR" smtClean="0"/>
              <a:pPr/>
              <a:t>22.12.2020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FA23E6-A63D-4407-A7E5-511B3F9E6D04}" type="slidenum">
              <a:rPr lang="tr-TR" smtClean="0"/>
              <a:pPr/>
              <a:t>‹#›</a:t>
            </a:fld>
            <a:endParaRPr lang="tr-TR"/>
          </a:p>
        </p:txBody>
      </p:sp>
    </p:spTree>
    <p:extLst>
      <p:ext uri="{BB962C8B-B14F-4D97-AF65-F5344CB8AC3E}">
        <p14:creationId xmlns:p14="http://schemas.microsoft.com/office/powerpoint/2010/main" xmlns="" val="354956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B3B6B2D-1C71-4ADF-8A83-84CDF3325D18}" type="datetimeFigureOut">
              <a:rPr lang="tr-TR" smtClean="0"/>
              <a:pPr/>
              <a:t>22.12.2020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FA23E6-A63D-4407-A7E5-511B3F9E6D04}" type="slidenum">
              <a:rPr lang="tr-TR" smtClean="0"/>
              <a:pPr/>
              <a:t>‹#›</a:t>
            </a:fld>
            <a:endParaRPr lang="tr-TR"/>
          </a:p>
        </p:txBody>
      </p:sp>
    </p:spTree>
    <p:extLst>
      <p:ext uri="{BB962C8B-B14F-4D97-AF65-F5344CB8AC3E}">
        <p14:creationId xmlns:p14="http://schemas.microsoft.com/office/powerpoint/2010/main" xmlns="" val="670730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B3B6B2D-1C71-4ADF-8A83-84CDF3325D18}" type="datetimeFigureOut">
              <a:rPr lang="tr-TR" smtClean="0"/>
              <a:pPr/>
              <a:t>22.12.2020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FA23E6-A63D-4407-A7E5-511B3F9E6D04}" type="slidenum">
              <a:rPr lang="tr-TR" smtClean="0"/>
              <a:pPr/>
              <a:t>‹#›</a:t>
            </a:fld>
            <a:endParaRPr lang="tr-TR"/>
          </a:p>
        </p:txBody>
      </p:sp>
    </p:spTree>
    <p:extLst>
      <p:ext uri="{BB962C8B-B14F-4D97-AF65-F5344CB8AC3E}">
        <p14:creationId xmlns:p14="http://schemas.microsoft.com/office/powerpoint/2010/main" xmlns="" val="37033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B3B6B2D-1C71-4ADF-8A83-84CDF3325D18}" type="datetimeFigureOut">
              <a:rPr lang="tr-TR" smtClean="0"/>
              <a:pPr/>
              <a:t>22.12.2020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FA23E6-A63D-4407-A7E5-511B3F9E6D04}" type="slidenum">
              <a:rPr lang="tr-TR" smtClean="0"/>
              <a:pPr/>
              <a:t>‹#›</a:t>
            </a:fld>
            <a:endParaRPr lang="tr-TR"/>
          </a:p>
        </p:txBody>
      </p:sp>
    </p:spTree>
    <p:extLst>
      <p:ext uri="{BB962C8B-B14F-4D97-AF65-F5344CB8AC3E}">
        <p14:creationId xmlns:p14="http://schemas.microsoft.com/office/powerpoint/2010/main" xmlns="" val="198333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B3B6B2D-1C71-4ADF-8A83-84CDF3325D18}" type="datetimeFigureOut">
              <a:rPr lang="tr-TR" smtClean="0"/>
              <a:pPr/>
              <a:t>22.12.2020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FA23E6-A63D-4407-A7E5-511B3F9E6D04}" type="slidenum">
              <a:rPr lang="tr-TR" smtClean="0"/>
              <a:pPr/>
              <a:t>‹#›</a:t>
            </a:fld>
            <a:endParaRPr lang="tr-TR"/>
          </a:p>
        </p:txBody>
      </p:sp>
    </p:spTree>
    <p:extLst>
      <p:ext uri="{BB962C8B-B14F-4D97-AF65-F5344CB8AC3E}">
        <p14:creationId xmlns:p14="http://schemas.microsoft.com/office/powerpoint/2010/main" xmlns="" val="148527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B3B6B2D-1C71-4ADF-8A83-84CDF3325D18}" type="datetimeFigureOut">
              <a:rPr lang="tr-TR" smtClean="0"/>
              <a:pPr/>
              <a:t>22.12.2020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FA23E6-A63D-4407-A7E5-511B3F9E6D04}" type="slidenum">
              <a:rPr lang="tr-TR" smtClean="0"/>
              <a:pPr/>
              <a:t>‹#›</a:t>
            </a:fld>
            <a:endParaRPr lang="tr-TR"/>
          </a:p>
        </p:txBody>
      </p:sp>
    </p:spTree>
    <p:extLst>
      <p:ext uri="{BB962C8B-B14F-4D97-AF65-F5344CB8AC3E}">
        <p14:creationId xmlns:p14="http://schemas.microsoft.com/office/powerpoint/2010/main" xmlns="" val="247308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B3B6B2D-1C71-4ADF-8A83-84CDF3325D18}" type="datetimeFigureOut">
              <a:rPr lang="tr-TR" smtClean="0"/>
              <a:pPr/>
              <a:t>22.12.2020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FA23E6-A63D-4407-A7E5-511B3F9E6D04}" type="slidenum">
              <a:rPr lang="tr-TR" smtClean="0"/>
              <a:pPr/>
              <a:t>‹#›</a:t>
            </a:fld>
            <a:endParaRPr lang="tr-TR"/>
          </a:p>
        </p:txBody>
      </p:sp>
    </p:spTree>
    <p:extLst>
      <p:ext uri="{BB962C8B-B14F-4D97-AF65-F5344CB8AC3E}">
        <p14:creationId xmlns:p14="http://schemas.microsoft.com/office/powerpoint/2010/main" xmlns="" val="331064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B3B6B2D-1C71-4ADF-8A83-84CDF3325D18}" type="datetimeFigureOut">
              <a:rPr lang="tr-TR" smtClean="0"/>
              <a:pPr/>
              <a:t>22.12.2020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FA23E6-A63D-4407-A7E5-511B3F9E6D04}" type="slidenum">
              <a:rPr lang="tr-TR" smtClean="0"/>
              <a:pPr/>
              <a:t>‹#›</a:t>
            </a:fld>
            <a:endParaRPr lang="tr-TR"/>
          </a:p>
        </p:txBody>
      </p:sp>
    </p:spTree>
    <p:extLst>
      <p:ext uri="{BB962C8B-B14F-4D97-AF65-F5344CB8AC3E}">
        <p14:creationId xmlns:p14="http://schemas.microsoft.com/office/powerpoint/2010/main" xmlns="" val="276244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B3B6B2D-1C71-4ADF-8A83-84CDF3325D18}" type="datetimeFigureOut">
              <a:rPr lang="tr-TR" smtClean="0"/>
              <a:pPr/>
              <a:t>22.12.2020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FA23E6-A63D-4407-A7E5-511B3F9E6D04}" type="slidenum">
              <a:rPr lang="tr-TR" smtClean="0"/>
              <a:pPr/>
              <a:t>‹#›</a:t>
            </a:fld>
            <a:endParaRPr lang="tr-TR"/>
          </a:p>
        </p:txBody>
      </p:sp>
    </p:spTree>
    <p:extLst>
      <p:ext uri="{BB962C8B-B14F-4D97-AF65-F5344CB8AC3E}">
        <p14:creationId xmlns:p14="http://schemas.microsoft.com/office/powerpoint/2010/main" xmlns="" val="66559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B3B6B2D-1C71-4ADF-8A83-84CDF3325D18}" type="datetimeFigureOut">
              <a:rPr lang="tr-TR" smtClean="0"/>
              <a:pPr/>
              <a:t>22.12.2020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FA23E6-A63D-4407-A7E5-511B3F9E6D04}" type="slidenum">
              <a:rPr lang="tr-TR" smtClean="0"/>
              <a:pPr/>
              <a:t>‹#›</a:t>
            </a:fld>
            <a:endParaRPr lang="tr-TR"/>
          </a:p>
        </p:txBody>
      </p:sp>
    </p:spTree>
    <p:extLst>
      <p:ext uri="{BB962C8B-B14F-4D97-AF65-F5344CB8AC3E}">
        <p14:creationId xmlns:p14="http://schemas.microsoft.com/office/powerpoint/2010/main" xmlns="" val="203771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B3B6B2D-1C71-4ADF-8A83-84CDF3325D18}" type="datetimeFigureOut">
              <a:rPr lang="tr-TR" smtClean="0"/>
              <a:pPr/>
              <a:t>22.12.2020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FA23E6-A63D-4407-A7E5-511B3F9E6D04}" type="slidenum">
              <a:rPr lang="tr-TR" smtClean="0"/>
              <a:pPr/>
              <a:t>‹#›</a:t>
            </a:fld>
            <a:endParaRPr lang="tr-TR"/>
          </a:p>
        </p:txBody>
      </p:sp>
    </p:spTree>
    <p:extLst>
      <p:ext uri="{BB962C8B-B14F-4D97-AF65-F5344CB8AC3E}">
        <p14:creationId xmlns:p14="http://schemas.microsoft.com/office/powerpoint/2010/main" xmlns="" val="238113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B6B2D-1C71-4ADF-8A83-84CDF3325D18}" type="datetimeFigureOut">
              <a:rPr lang="tr-TR" smtClean="0"/>
              <a:pPr/>
              <a:t>22.12.2020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A23E6-A63D-4407-A7E5-511B3F9E6D04}" type="slidenum">
              <a:rPr lang="tr-TR" smtClean="0"/>
              <a:pPr/>
              <a:t>‹#›</a:t>
            </a:fld>
            <a:endParaRPr lang="tr-TR"/>
          </a:p>
        </p:txBody>
      </p:sp>
    </p:spTree>
    <p:extLst>
      <p:ext uri="{BB962C8B-B14F-4D97-AF65-F5344CB8AC3E}">
        <p14:creationId xmlns:p14="http://schemas.microsoft.com/office/powerpoint/2010/main" xmlns="" val="3058298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18.png"/><Relationship Id="rId4" Type="http://schemas.microsoft.com/office/2007/relationships/media" Target="../media/media1.mp4"/></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2"/>
          <a:stretch>
            <a:fillRect/>
          </a:stretch>
        </p:blipFill>
        <p:spPr>
          <a:xfrm>
            <a:off x="228645" y="376517"/>
            <a:ext cx="2251132" cy="993603"/>
          </a:xfrm>
          <a:prstGeom prst="rect">
            <a:avLst/>
          </a:prstGeom>
        </p:spPr>
      </p:pic>
      <p:pic>
        <p:nvPicPr>
          <p:cNvPr id="4" name="Resim 3"/>
          <p:cNvPicPr>
            <a:picLocks noChangeAspect="1"/>
          </p:cNvPicPr>
          <p:nvPr/>
        </p:nvPicPr>
        <p:blipFill>
          <a:blip r:embed="rId3"/>
          <a:stretch>
            <a:fillRect/>
          </a:stretch>
        </p:blipFill>
        <p:spPr>
          <a:xfrm>
            <a:off x="2770094" y="0"/>
            <a:ext cx="9421906" cy="6858000"/>
          </a:xfrm>
          <a:prstGeom prst="rect">
            <a:avLst/>
          </a:prstGeom>
        </p:spPr>
      </p:pic>
      <p:sp>
        <p:nvSpPr>
          <p:cNvPr id="5" name="Metin kutusu 4"/>
          <p:cNvSpPr txBox="1"/>
          <p:nvPr/>
        </p:nvSpPr>
        <p:spPr>
          <a:xfrm>
            <a:off x="7678270" y="2136338"/>
            <a:ext cx="5486400" cy="369332"/>
          </a:xfrm>
          <a:prstGeom prst="rect">
            <a:avLst/>
          </a:prstGeom>
          <a:noFill/>
        </p:spPr>
        <p:txBody>
          <a:bodyPr wrap="square" rtlCol="0">
            <a:spAutoFit/>
          </a:bodyPr>
          <a:lstStyle/>
          <a:p>
            <a:r>
              <a:rPr lang="tr-TR" b="1" dirty="0" smtClean="0">
                <a:solidFill>
                  <a:schemeClr val="accent1">
                    <a:lumMod val="75000"/>
                  </a:schemeClr>
                </a:solidFill>
              </a:rPr>
              <a:t>Anne oyun oynayalım mı ?</a:t>
            </a:r>
            <a:endParaRPr lang="tr-TR" b="1" dirty="0">
              <a:solidFill>
                <a:schemeClr val="accent1">
                  <a:lumMod val="75000"/>
                </a:schemeClr>
              </a:solidFill>
            </a:endParaRPr>
          </a:p>
        </p:txBody>
      </p:sp>
      <p:sp>
        <p:nvSpPr>
          <p:cNvPr id="7" name="Metin kutusu 6"/>
          <p:cNvSpPr txBox="1"/>
          <p:nvPr/>
        </p:nvSpPr>
        <p:spPr>
          <a:xfrm>
            <a:off x="8113059" y="3244334"/>
            <a:ext cx="3039035" cy="369332"/>
          </a:xfrm>
          <a:prstGeom prst="rect">
            <a:avLst/>
          </a:prstGeom>
          <a:noFill/>
        </p:spPr>
        <p:txBody>
          <a:bodyPr wrap="square" rtlCol="0">
            <a:spAutoFit/>
          </a:bodyPr>
          <a:lstStyle/>
          <a:p>
            <a:r>
              <a:rPr lang="tr-TR" b="1" dirty="0" smtClean="0">
                <a:solidFill>
                  <a:schemeClr val="accent6">
                    <a:lumMod val="75000"/>
                  </a:schemeClr>
                </a:solidFill>
              </a:rPr>
              <a:t>Baba, benimle oynar mısın?</a:t>
            </a:r>
            <a:endParaRPr lang="tr-TR" b="1" dirty="0">
              <a:solidFill>
                <a:schemeClr val="accent6">
                  <a:lumMod val="75000"/>
                </a:schemeClr>
              </a:solidFill>
            </a:endParaRPr>
          </a:p>
        </p:txBody>
      </p:sp>
      <p:sp>
        <p:nvSpPr>
          <p:cNvPr id="9" name="Metin kutusu 8"/>
          <p:cNvSpPr txBox="1"/>
          <p:nvPr/>
        </p:nvSpPr>
        <p:spPr>
          <a:xfrm>
            <a:off x="322774" y="745004"/>
            <a:ext cx="1788413" cy="584775"/>
          </a:xfrm>
          <a:prstGeom prst="rect">
            <a:avLst/>
          </a:prstGeom>
          <a:noFill/>
        </p:spPr>
        <p:txBody>
          <a:bodyPr wrap="square" rtlCol="0">
            <a:spAutoFit/>
          </a:bodyPr>
          <a:lstStyle/>
          <a:p>
            <a:pPr algn="ctr"/>
            <a:r>
              <a:rPr lang="tr-TR" sz="3200" spc="300" dirty="0" smtClean="0">
                <a:solidFill>
                  <a:schemeClr val="tx1">
                    <a:lumMod val="85000"/>
                    <a:lumOff val="15000"/>
                  </a:schemeClr>
                </a:solidFill>
                <a:latin typeface="All Caps" pitchFamily="2" charset="0"/>
              </a:rPr>
              <a:t>ÇOCUK</a:t>
            </a:r>
            <a:endParaRPr lang="tr-TR" sz="3600" spc="300" dirty="0" smtClean="0">
              <a:solidFill>
                <a:schemeClr val="tx1">
                  <a:lumMod val="85000"/>
                  <a:lumOff val="15000"/>
                </a:schemeClr>
              </a:solidFill>
              <a:latin typeface="All Caps" pitchFamily="2" charset="0"/>
            </a:endParaRPr>
          </a:p>
        </p:txBody>
      </p:sp>
      <p:sp>
        <p:nvSpPr>
          <p:cNvPr id="10" name="Dikdörtgen 9"/>
          <p:cNvSpPr/>
          <p:nvPr/>
        </p:nvSpPr>
        <p:spPr>
          <a:xfrm>
            <a:off x="1680882" y="2659559"/>
            <a:ext cx="1452282" cy="584775"/>
          </a:xfrm>
          <a:prstGeom prst="rect">
            <a:avLst/>
          </a:prstGeom>
        </p:spPr>
        <p:txBody>
          <a:bodyPr wrap="square">
            <a:spAutoFit/>
          </a:bodyPr>
          <a:lstStyle/>
          <a:p>
            <a:r>
              <a:rPr lang="tr-TR" sz="3200" dirty="0">
                <a:latin typeface="All Caps" pitchFamily="2" charset="0"/>
              </a:rPr>
              <a:t>OYUN </a:t>
            </a:r>
          </a:p>
        </p:txBody>
      </p:sp>
      <p:sp>
        <p:nvSpPr>
          <p:cNvPr id="11" name="Dikdörtgen 10"/>
          <p:cNvSpPr/>
          <p:nvPr/>
        </p:nvSpPr>
        <p:spPr>
          <a:xfrm>
            <a:off x="322774" y="4574113"/>
            <a:ext cx="2285955" cy="954107"/>
          </a:xfrm>
          <a:prstGeom prst="rect">
            <a:avLst/>
          </a:prstGeom>
        </p:spPr>
        <p:txBody>
          <a:bodyPr wrap="square">
            <a:spAutoFit/>
          </a:bodyPr>
          <a:lstStyle/>
          <a:p>
            <a:pPr algn="ctr"/>
            <a:r>
              <a:rPr lang="tr-TR" sz="2800" dirty="0">
                <a:latin typeface="All Caps" pitchFamily="2" charset="0"/>
              </a:rPr>
              <a:t>PSİKOLOJİK SAĞLAMLIK</a:t>
            </a:r>
          </a:p>
        </p:txBody>
      </p:sp>
      <p:pic>
        <p:nvPicPr>
          <p:cNvPr id="13" name="Resim 12"/>
          <p:cNvPicPr>
            <a:picLocks noChangeAspect="1"/>
          </p:cNvPicPr>
          <p:nvPr/>
        </p:nvPicPr>
        <p:blipFill>
          <a:blip r:embed="rId4"/>
          <a:stretch>
            <a:fillRect/>
          </a:stretch>
        </p:blipFill>
        <p:spPr>
          <a:xfrm>
            <a:off x="495662" y="3108375"/>
            <a:ext cx="1462500" cy="641250"/>
          </a:xfrm>
          <a:prstGeom prst="rect">
            <a:avLst/>
          </a:prstGeom>
        </p:spPr>
      </p:pic>
      <p:pic>
        <p:nvPicPr>
          <p:cNvPr id="14" name="Resim 13"/>
          <p:cNvPicPr>
            <a:picLocks noChangeAspect="1"/>
          </p:cNvPicPr>
          <p:nvPr/>
        </p:nvPicPr>
        <p:blipFill>
          <a:blip r:embed="rId4"/>
          <a:stretch>
            <a:fillRect/>
          </a:stretch>
        </p:blipFill>
        <p:spPr>
          <a:xfrm>
            <a:off x="4033491" y="103754"/>
            <a:ext cx="1462500" cy="641250"/>
          </a:xfrm>
          <a:prstGeom prst="rect">
            <a:avLst/>
          </a:prstGeom>
        </p:spPr>
      </p:pic>
      <p:pic>
        <p:nvPicPr>
          <p:cNvPr id="15" name="Resim 14"/>
          <p:cNvPicPr>
            <a:picLocks noChangeAspect="1"/>
          </p:cNvPicPr>
          <p:nvPr/>
        </p:nvPicPr>
        <p:blipFill>
          <a:blip r:embed="rId4"/>
          <a:stretch>
            <a:fillRect/>
          </a:stretch>
        </p:blipFill>
        <p:spPr>
          <a:xfrm>
            <a:off x="5786308" y="552693"/>
            <a:ext cx="1462500" cy="641250"/>
          </a:xfrm>
          <a:prstGeom prst="rect">
            <a:avLst/>
          </a:prstGeom>
        </p:spPr>
      </p:pic>
      <p:sp>
        <p:nvSpPr>
          <p:cNvPr id="17" name="Metin kutusu 16"/>
          <p:cNvSpPr txBox="1"/>
          <p:nvPr/>
        </p:nvSpPr>
        <p:spPr>
          <a:xfrm>
            <a:off x="7866530" y="2767280"/>
            <a:ext cx="2554940" cy="369332"/>
          </a:xfrm>
          <a:prstGeom prst="rect">
            <a:avLst/>
          </a:prstGeom>
          <a:noFill/>
        </p:spPr>
        <p:txBody>
          <a:bodyPr wrap="square" rtlCol="0">
            <a:spAutoFit/>
          </a:bodyPr>
          <a:lstStyle/>
          <a:p>
            <a:r>
              <a:rPr lang="tr-TR" b="1" dirty="0" smtClean="0">
                <a:solidFill>
                  <a:srgbClr val="FB364A"/>
                </a:solidFill>
              </a:rPr>
              <a:t>Benimle Oynar Mısın?</a:t>
            </a:r>
            <a:endParaRPr lang="tr-TR" b="1" dirty="0">
              <a:solidFill>
                <a:srgbClr val="FB364A"/>
              </a:solidFill>
            </a:endParaRPr>
          </a:p>
        </p:txBody>
      </p:sp>
    </p:spTree>
    <p:extLst>
      <p:ext uri="{BB962C8B-B14F-4D97-AF65-F5344CB8AC3E}">
        <p14:creationId xmlns:p14="http://schemas.microsoft.com/office/powerpoint/2010/main" xmlns="" val="4273756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327463" y="166411"/>
            <a:ext cx="6306671" cy="461665"/>
          </a:xfrm>
          <a:prstGeom prst="rect">
            <a:avLst/>
          </a:prstGeom>
          <a:noFill/>
        </p:spPr>
        <p:txBody>
          <a:bodyPr wrap="square" rtlCol="0">
            <a:spAutoFit/>
          </a:bodyPr>
          <a:lstStyle/>
          <a:p>
            <a:pPr algn="ctr"/>
            <a:r>
              <a:rPr lang="tr-TR" sz="2400" dirty="0" smtClean="0">
                <a:solidFill>
                  <a:schemeClr val="accent5">
                    <a:lumMod val="75000"/>
                  </a:schemeClr>
                </a:solidFill>
                <a:latin typeface="andyallshort" panose="02000603000000000000" pitchFamily="2" charset="0"/>
              </a:rPr>
              <a:t>Hayali Oyunlar, Yap İnan Oyunlar, </a:t>
            </a:r>
            <a:r>
              <a:rPr lang="tr-TR" sz="2400" dirty="0" err="1" smtClean="0">
                <a:solidFill>
                  <a:schemeClr val="accent5">
                    <a:lumMod val="75000"/>
                  </a:schemeClr>
                </a:solidFill>
                <a:latin typeface="andyallshort" panose="02000603000000000000" pitchFamily="2" charset="0"/>
              </a:rPr>
              <a:t>Mış</a:t>
            </a:r>
            <a:r>
              <a:rPr lang="tr-TR" sz="2400" dirty="0" smtClean="0">
                <a:solidFill>
                  <a:schemeClr val="accent5">
                    <a:lumMod val="75000"/>
                  </a:schemeClr>
                </a:solidFill>
                <a:latin typeface="andyallshort" panose="02000603000000000000" pitchFamily="2" charset="0"/>
              </a:rPr>
              <a:t> Gibi Oyunlar</a:t>
            </a:r>
            <a:endParaRPr lang="tr-TR" sz="2400" dirty="0">
              <a:solidFill>
                <a:schemeClr val="accent5">
                  <a:lumMod val="75000"/>
                </a:schemeClr>
              </a:solidFill>
              <a:latin typeface="andyallshort" panose="02000603000000000000" pitchFamily="2" charset="0"/>
            </a:endParaRPr>
          </a:p>
        </p:txBody>
      </p:sp>
      <p:sp>
        <p:nvSpPr>
          <p:cNvPr id="5" name="Metin kutusu 4"/>
          <p:cNvSpPr txBox="1"/>
          <p:nvPr/>
        </p:nvSpPr>
        <p:spPr>
          <a:xfrm>
            <a:off x="1553135" y="738223"/>
            <a:ext cx="10318567" cy="1200329"/>
          </a:xfrm>
          <a:prstGeom prst="rect">
            <a:avLst/>
          </a:prstGeom>
          <a:noFill/>
        </p:spPr>
        <p:txBody>
          <a:bodyPr wrap="square" rtlCol="0">
            <a:spAutoFit/>
          </a:bodyPr>
          <a:lstStyle/>
          <a:p>
            <a:r>
              <a:rPr lang="tr-TR" dirty="0" smtClean="0"/>
              <a:t>Çocuklar zamanının çoğunu «</a:t>
            </a:r>
            <a:r>
              <a:rPr lang="tr-TR" dirty="0" err="1" smtClean="0"/>
              <a:t>mış</a:t>
            </a:r>
            <a:r>
              <a:rPr lang="tr-TR" dirty="0" smtClean="0"/>
              <a:t> gibi» yaparak geçirirler. (Tahta küpü kedi(</a:t>
            </a:r>
            <a:r>
              <a:rPr lang="tr-TR" dirty="0" err="1" smtClean="0"/>
              <a:t>ymiş</a:t>
            </a:r>
            <a:r>
              <a:rPr lang="tr-TR" dirty="0" smtClean="0"/>
              <a:t>) gibi oynamak, okulda öğretmen(</a:t>
            </a:r>
            <a:r>
              <a:rPr lang="tr-TR" dirty="0" err="1" smtClean="0"/>
              <a:t>miş</a:t>
            </a:r>
            <a:r>
              <a:rPr lang="tr-TR" dirty="0" smtClean="0"/>
              <a:t>) gibi oynamak </a:t>
            </a:r>
            <a:r>
              <a:rPr lang="tr-TR" dirty="0" err="1" smtClean="0"/>
              <a:t>vb</a:t>
            </a:r>
            <a:r>
              <a:rPr lang="tr-TR" dirty="0" smtClean="0"/>
              <a:t>) Bir nesnenin başka bir nesneye dönüştürerek hayal ürünü sahneler tasarlarlar.  İki yada daha fazla çocukla bir araya gelerek de oyun kurarlar. (</a:t>
            </a:r>
            <a:r>
              <a:rPr lang="tr-TR" dirty="0" err="1" smtClean="0"/>
              <a:t>Sosyodramatik</a:t>
            </a:r>
            <a:r>
              <a:rPr lang="tr-TR" dirty="0" smtClean="0"/>
              <a:t> Oyun)</a:t>
            </a:r>
          </a:p>
          <a:p>
            <a:endParaRPr lang="tr-TR" dirty="0"/>
          </a:p>
        </p:txBody>
      </p:sp>
      <p:sp>
        <p:nvSpPr>
          <p:cNvPr id="7" name="Metin kutusu 6"/>
          <p:cNvSpPr txBox="1"/>
          <p:nvPr/>
        </p:nvSpPr>
        <p:spPr>
          <a:xfrm>
            <a:off x="381473" y="3359716"/>
            <a:ext cx="5575574" cy="1754326"/>
          </a:xfrm>
          <a:prstGeom prst="rect">
            <a:avLst/>
          </a:prstGeom>
          <a:noFill/>
        </p:spPr>
        <p:txBody>
          <a:bodyPr wrap="square" rtlCol="0">
            <a:spAutoFit/>
          </a:bodyPr>
          <a:lstStyle/>
          <a:p>
            <a:pPr algn="ctr"/>
            <a:r>
              <a:rPr lang="tr-TR" dirty="0" smtClean="0">
                <a:solidFill>
                  <a:srgbClr val="FF0000"/>
                </a:solidFill>
              </a:rPr>
              <a:t>Hayali Oyunların ve </a:t>
            </a:r>
            <a:r>
              <a:rPr lang="tr-TR" dirty="0" err="1" smtClean="0">
                <a:solidFill>
                  <a:srgbClr val="FF0000"/>
                </a:solidFill>
              </a:rPr>
              <a:t>Sosyodramatik</a:t>
            </a:r>
            <a:r>
              <a:rPr lang="tr-TR" dirty="0" smtClean="0">
                <a:solidFill>
                  <a:srgbClr val="FF0000"/>
                </a:solidFill>
              </a:rPr>
              <a:t> Oyunların Faydaları</a:t>
            </a:r>
          </a:p>
          <a:p>
            <a:pPr marL="285750" indent="-285750">
              <a:buFont typeface="Wingdings" panose="05000000000000000000" pitchFamily="2" charset="2"/>
              <a:buChar char="§"/>
            </a:pPr>
            <a:r>
              <a:rPr lang="tr-TR" dirty="0" smtClean="0"/>
              <a:t>Dil gelişimini katkıda bulunur.</a:t>
            </a:r>
          </a:p>
          <a:p>
            <a:pPr marL="285750" indent="-285750">
              <a:buFont typeface="Wingdings" panose="05000000000000000000" pitchFamily="2" charset="2"/>
              <a:buChar char="§"/>
            </a:pPr>
            <a:r>
              <a:rPr lang="tr-TR" dirty="0" smtClean="0"/>
              <a:t>Dil becerileri, yaratıcılık, farklı bakış açıları kavrayabilme becerileri, sosyal problemleri çözebilme becerileri, ve fedakarlık gibi çok çeşitli davranış ve beceri alanlarında gelişme kazanabilirler</a:t>
            </a:r>
          </a:p>
        </p:txBody>
      </p:sp>
      <p:pic>
        <p:nvPicPr>
          <p:cNvPr id="6" name="Resim 5"/>
          <p:cNvPicPr>
            <a:picLocks noChangeAspect="1"/>
          </p:cNvPicPr>
          <p:nvPr/>
        </p:nvPicPr>
        <p:blipFill rotWithShape="1">
          <a:blip r:embed="rId2">
            <a:extLst>
              <a:ext uri="{28A0092B-C50C-407E-A947-70E740481C1C}">
                <a14:useLocalDpi xmlns:a14="http://schemas.microsoft.com/office/drawing/2010/main" xmlns="" val="0"/>
              </a:ext>
            </a:extLst>
          </a:blip>
          <a:srcRect l="8312" t="10655"/>
          <a:stretch/>
        </p:blipFill>
        <p:spPr>
          <a:xfrm>
            <a:off x="6161831" y="2689484"/>
            <a:ext cx="5709871" cy="4168516"/>
          </a:xfrm>
          <a:prstGeom prst="rect">
            <a:avLst/>
          </a:prstGeom>
          <a:effectLst>
            <a:softEdge rad="317500"/>
          </a:effectLst>
        </p:spPr>
      </p:pic>
      <p:sp>
        <p:nvSpPr>
          <p:cNvPr id="8" name="Metin kutusu 7"/>
          <p:cNvSpPr txBox="1"/>
          <p:nvPr/>
        </p:nvSpPr>
        <p:spPr>
          <a:xfrm>
            <a:off x="1319293" y="2202514"/>
            <a:ext cx="9934414" cy="800219"/>
          </a:xfrm>
          <a:prstGeom prst="rect">
            <a:avLst/>
          </a:prstGeom>
          <a:noFill/>
        </p:spPr>
        <p:txBody>
          <a:bodyPr wrap="square" rtlCol="0">
            <a:spAutoFit/>
          </a:bodyPr>
          <a:lstStyle/>
          <a:p>
            <a:pPr algn="ctr"/>
            <a:r>
              <a:rPr lang="tr-TR" sz="2800" dirty="0" smtClean="0">
                <a:solidFill>
                  <a:srgbClr val="FF0000"/>
                </a:solidFill>
                <a:latin typeface="andyallshort" panose="02000603000000000000" pitchFamily="2" charset="0"/>
              </a:rPr>
              <a:t>Çocuklar Oynayarak Neyi, Nasıl Öğrenirler?</a:t>
            </a:r>
          </a:p>
          <a:p>
            <a:endParaRPr lang="tr-TR" dirty="0"/>
          </a:p>
        </p:txBody>
      </p:sp>
      <p:cxnSp>
        <p:nvCxnSpPr>
          <p:cNvPr id="9" name="Düz Bağlayıcı 8"/>
          <p:cNvCxnSpPr/>
          <p:nvPr/>
        </p:nvCxnSpPr>
        <p:spPr>
          <a:xfrm flipV="1">
            <a:off x="2938866" y="2851683"/>
            <a:ext cx="6695268" cy="1549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1100122">
            <a:off x="186663" y="517929"/>
            <a:ext cx="1366472" cy="1631608"/>
          </a:xfrm>
          <a:prstGeom prst="rect">
            <a:avLst/>
          </a:prstGeom>
        </p:spPr>
      </p:pic>
      <p:sp>
        <p:nvSpPr>
          <p:cNvPr id="10" name="Metin kutusu 9"/>
          <p:cNvSpPr txBox="1"/>
          <p:nvPr/>
        </p:nvSpPr>
        <p:spPr>
          <a:xfrm>
            <a:off x="381474" y="5734373"/>
            <a:ext cx="5377229" cy="800219"/>
          </a:xfrm>
          <a:prstGeom prst="rect">
            <a:avLst/>
          </a:prstGeom>
          <a:noFill/>
          <a:ln w="85725">
            <a:solidFill>
              <a:srgbClr val="F8F0C7"/>
            </a:solidFill>
          </a:ln>
        </p:spPr>
        <p:txBody>
          <a:bodyPr wrap="square" rtlCol="0">
            <a:spAutoFit/>
          </a:bodyPr>
          <a:lstStyle/>
          <a:p>
            <a:pPr algn="ctr"/>
            <a:r>
              <a:rPr lang="tr-TR" sz="2800" dirty="0" smtClean="0">
                <a:latin typeface="a song for jennifer" panose="02000000000000000000" pitchFamily="2" charset="0"/>
              </a:rPr>
              <a:t>OYUN HAYATA HAZIRLAR</a:t>
            </a:r>
          </a:p>
          <a:p>
            <a:r>
              <a:rPr lang="tr-TR" dirty="0"/>
              <a:t>	</a:t>
            </a:r>
            <a:r>
              <a:rPr lang="tr-TR" dirty="0" smtClean="0"/>
              <a:t>	         </a:t>
            </a:r>
            <a:r>
              <a:rPr lang="tr-TR" dirty="0" err="1" smtClean="0"/>
              <a:t>Gross</a:t>
            </a:r>
            <a:endParaRPr lang="tr-TR" dirty="0"/>
          </a:p>
        </p:txBody>
      </p:sp>
      <p:sp>
        <p:nvSpPr>
          <p:cNvPr id="2" name="Metin kutusu 1"/>
          <p:cNvSpPr txBox="1"/>
          <p:nvPr/>
        </p:nvSpPr>
        <p:spPr>
          <a:xfrm>
            <a:off x="381473" y="1041345"/>
            <a:ext cx="937820" cy="584775"/>
          </a:xfrm>
          <a:prstGeom prst="rect">
            <a:avLst/>
          </a:prstGeom>
          <a:noFill/>
        </p:spPr>
        <p:txBody>
          <a:bodyPr wrap="square" rtlCol="0">
            <a:spAutoFit/>
          </a:bodyPr>
          <a:lstStyle/>
          <a:p>
            <a:r>
              <a:rPr lang="tr-TR" sz="3200" dirty="0" smtClean="0">
                <a:solidFill>
                  <a:srgbClr val="FF0000"/>
                </a:solidFill>
                <a:latin typeface="321impact" panose="02000000000000000000" pitchFamily="2" charset="0"/>
              </a:rPr>
              <a:t>MIŞ</a:t>
            </a:r>
            <a:endParaRPr lang="tr-TR" sz="3200" dirty="0">
              <a:solidFill>
                <a:srgbClr val="FF0000"/>
              </a:solidFill>
              <a:latin typeface="321impact" panose="02000000000000000000" pitchFamily="2" charset="0"/>
            </a:endParaRPr>
          </a:p>
        </p:txBody>
      </p:sp>
      <p:pic>
        <p:nvPicPr>
          <p:cNvPr id="11" name="Resim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63300" y="5837694"/>
            <a:ext cx="1028700" cy="1028700"/>
          </a:xfrm>
          <a:prstGeom prst="rect">
            <a:avLst/>
          </a:prstGeom>
        </p:spPr>
      </p:pic>
    </p:spTree>
    <p:extLst>
      <p:ext uri="{BB962C8B-B14F-4D97-AF65-F5344CB8AC3E}">
        <p14:creationId xmlns:p14="http://schemas.microsoft.com/office/powerpoint/2010/main" xmlns="" val="1750401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rotWithShape="1">
          <a:blip r:embed="rId2">
            <a:extLst>
              <a:ext uri="{28A0092B-C50C-407E-A947-70E740481C1C}">
                <a14:useLocalDpi xmlns:a14="http://schemas.microsoft.com/office/drawing/2010/main" xmlns="" val="0"/>
              </a:ext>
            </a:extLst>
          </a:blip>
          <a:srcRect l="30313" t="34167" b="42222"/>
          <a:stretch/>
        </p:blipFill>
        <p:spPr>
          <a:xfrm flipH="1">
            <a:off x="0" y="1"/>
            <a:ext cx="12192000" cy="1691936"/>
          </a:xfrm>
          <a:prstGeom prst="rect">
            <a:avLst/>
          </a:prstGeom>
        </p:spPr>
      </p:pic>
      <p:pic>
        <p:nvPicPr>
          <p:cNvPr id="9" name="Resim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0" y="1"/>
            <a:ext cx="12192000" cy="6857999"/>
          </a:xfrm>
          <a:prstGeom prst="rect">
            <a:avLst/>
          </a:prstGeom>
          <a:effectLst>
            <a:softEdge rad="63500"/>
          </a:effectLst>
        </p:spPr>
      </p:pic>
      <p:sp>
        <p:nvSpPr>
          <p:cNvPr id="4" name="Metin kutusu 3"/>
          <p:cNvSpPr txBox="1"/>
          <p:nvPr/>
        </p:nvSpPr>
        <p:spPr>
          <a:xfrm>
            <a:off x="509905" y="1527847"/>
            <a:ext cx="6097785" cy="2542363"/>
          </a:xfrm>
          <a:prstGeom prst="rect">
            <a:avLst/>
          </a:prstGeom>
          <a:noFill/>
        </p:spPr>
        <p:txBody>
          <a:bodyPr wrap="square" rtlCol="0">
            <a:spAutoFit/>
          </a:bodyPr>
          <a:lstStyle/>
          <a:p>
            <a:pPr algn="ctr">
              <a:lnSpc>
                <a:spcPct val="150000"/>
              </a:lnSpc>
            </a:pPr>
            <a:r>
              <a:rPr lang="tr-TR" b="1" dirty="0" smtClean="0"/>
              <a:t>Bir şeyi başkasına anlatmanın, öğrenip anlatmanın en iyi yolu olduğu bilinir. Ç</a:t>
            </a:r>
            <a:r>
              <a:rPr lang="tr-TR" b="1" i="0" dirty="0" smtClean="0">
                <a:solidFill>
                  <a:srgbClr val="000000"/>
                </a:solidFill>
                <a:effectLst/>
              </a:rPr>
              <a:t>ocuğun dili oyun, oyuncaklar ise onların kelimeleri olduğu için edindikleri yeni bilgi ve deneyimleri oynayarak organize eder, önceki edindiği bilgilerle ilişki kurar, neden sonuç ilişkisi kurar, edindiği bilgiyi</a:t>
            </a:r>
          </a:p>
          <a:p>
            <a:pPr algn="ctr">
              <a:lnSpc>
                <a:spcPct val="150000"/>
              </a:lnSpc>
            </a:pPr>
            <a:r>
              <a:rPr lang="tr-TR" b="1" i="0" dirty="0" smtClean="0">
                <a:solidFill>
                  <a:srgbClr val="000000"/>
                </a:solidFill>
                <a:effectLst/>
              </a:rPr>
              <a:t> özümser ve pekiştirir. </a:t>
            </a:r>
            <a:endParaRPr lang="tr-TR" b="1" dirty="0"/>
          </a:p>
        </p:txBody>
      </p:sp>
      <p:sp>
        <p:nvSpPr>
          <p:cNvPr id="3" name="Metin kutusu 2"/>
          <p:cNvSpPr txBox="1"/>
          <p:nvPr/>
        </p:nvSpPr>
        <p:spPr>
          <a:xfrm>
            <a:off x="267991" y="596761"/>
            <a:ext cx="9934414" cy="800219"/>
          </a:xfrm>
          <a:prstGeom prst="rect">
            <a:avLst/>
          </a:prstGeom>
          <a:noFill/>
        </p:spPr>
        <p:txBody>
          <a:bodyPr wrap="square" rtlCol="0">
            <a:spAutoFit/>
          </a:bodyPr>
          <a:lstStyle/>
          <a:p>
            <a:pPr algn="ctr"/>
            <a:r>
              <a:rPr lang="tr-TR" sz="2800" dirty="0" smtClean="0">
                <a:solidFill>
                  <a:srgbClr val="FF0000"/>
                </a:solidFill>
                <a:latin typeface="andyallshort" panose="02000603000000000000" pitchFamily="2" charset="0"/>
              </a:rPr>
              <a:t>Çocuklar Oynayarak Neyi, Nasıl Öğrenirler?</a:t>
            </a:r>
          </a:p>
          <a:p>
            <a:endParaRPr lang="tr-TR" dirty="0"/>
          </a:p>
        </p:txBody>
      </p:sp>
      <p:cxnSp>
        <p:nvCxnSpPr>
          <p:cNvPr id="5" name="Düz Bağlayıcı 4"/>
          <p:cNvCxnSpPr/>
          <p:nvPr/>
        </p:nvCxnSpPr>
        <p:spPr>
          <a:xfrm flipV="1">
            <a:off x="2083553" y="1266923"/>
            <a:ext cx="6695268" cy="1549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267991" y="4672786"/>
            <a:ext cx="7982273" cy="2185214"/>
          </a:xfrm>
          <a:prstGeom prst="rect">
            <a:avLst/>
          </a:prstGeom>
          <a:noFill/>
        </p:spPr>
        <p:txBody>
          <a:bodyPr wrap="square" rtlCol="0">
            <a:spAutoFit/>
          </a:bodyPr>
          <a:lstStyle/>
          <a:p>
            <a:r>
              <a:rPr lang="tr-TR" sz="2800" dirty="0" smtClean="0">
                <a:latin typeface="andyallshort" panose="02000603000000000000" pitchFamily="2" charset="0"/>
              </a:rPr>
              <a:t>«</a:t>
            </a:r>
            <a:r>
              <a:rPr lang="tr-TR" sz="3600" dirty="0" smtClean="0">
                <a:solidFill>
                  <a:srgbClr val="FF0000"/>
                </a:solidFill>
                <a:latin typeface="andyallshort" panose="02000603000000000000" pitchFamily="2" charset="0"/>
              </a:rPr>
              <a:t>Bir saat oyun oynadığınız birisi hakkında keşfettiğiniz şeyler, onunla bir yıl konuşarak keşfedeceklerinden çok daha fazlasıdır.</a:t>
            </a:r>
          </a:p>
          <a:p>
            <a:r>
              <a:rPr lang="tr-TR" sz="2800" dirty="0">
                <a:solidFill>
                  <a:srgbClr val="FF0000"/>
                </a:solidFill>
                <a:latin typeface="andyallshort" panose="02000603000000000000" pitchFamily="2" charset="0"/>
              </a:rPr>
              <a:t>	</a:t>
            </a:r>
            <a:r>
              <a:rPr lang="tr-TR" sz="2800" dirty="0" smtClean="0">
                <a:solidFill>
                  <a:srgbClr val="FF0000"/>
                </a:solidFill>
                <a:latin typeface="andyallshort" panose="02000603000000000000" pitchFamily="2" charset="0"/>
              </a:rPr>
              <a:t>				PLATON</a:t>
            </a:r>
            <a:endParaRPr lang="tr-TR" sz="2800" dirty="0">
              <a:solidFill>
                <a:srgbClr val="FF0000"/>
              </a:solidFill>
              <a:latin typeface="andyallshort" panose="02000603000000000000" pitchFamily="2" charset="0"/>
            </a:endParaRPr>
          </a:p>
        </p:txBody>
      </p:sp>
    </p:spTree>
    <p:extLst>
      <p:ext uri="{BB962C8B-B14F-4D97-AF65-F5344CB8AC3E}">
        <p14:creationId xmlns:p14="http://schemas.microsoft.com/office/powerpoint/2010/main" xmlns="" val="770045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209800" y="469758"/>
            <a:ext cx="10346089" cy="2800767"/>
          </a:xfrm>
          <a:prstGeom prst="rect">
            <a:avLst/>
          </a:prstGeom>
          <a:noFill/>
        </p:spPr>
        <p:txBody>
          <a:bodyPr wrap="square" rtlCol="0">
            <a:spAutoFit/>
          </a:bodyPr>
          <a:lstStyle/>
          <a:p>
            <a:pPr algn="ctr"/>
            <a:r>
              <a:rPr lang="tr-TR" sz="2800" dirty="0">
                <a:latin typeface="321impact" panose="02000000000000000000" pitchFamily="2" charset="0"/>
              </a:rPr>
              <a:t>Çocuklarda Psikolojik Sağlamlığı Artırma Yolları</a:t>
            </a:r>
          </a:p>
          <a:p>
            <a:pPr algn="ctr"/>
            <a:r>
              <a:rPr lang="tr-TR" sz="2400" dirty="0" smtClean="0"/>
              <a:t>Konuşma</a:t>
            </a:r>
            <a:r>
              <a:rPr lang="tr-TR" sz="3600" dirty="0" smtClean="0"/>
              <a:t>!</a:t>
            </a:r>
            <a:endParaRPr lang="tr-TR" sz="2000" dirty="0" smtClean="0"/>
          </a:p>
          <a:p>
            <a:pPr algn="ctr"/>
            <a:r>
              <a:rPr lang="tr-TR" sz="3200" dirty="0" smtClean="0"/>
              <a:t>Kahkaha</a:t>
            </a:r>
            <a:endParaRPr lang="tr-TR" sz="4400" dirty="0" smtClean="0"/>
          </a:p>
          <a:p>
            <a:pPr algn="ctr"/>
            <a:r>
              <a:rPr lang="tr-TR" sz="4000" b="1" dirty="0" smtClean="0">
                <a:solidFill>
                  <a:schemeClr val="accent5">
                    <a:lumMod val="75000"/>
                  </a:schemeClr>
                </a:solidFill>
              </a:rPr>
              <a:t>Sembolik Oyun</a:t>
            </a:r>
          </a:p>
          <a:p>
            <a:pPr algn="ctr"/>
            <a:r>
              <a:rPr lang="tr-TR" sz="4000" dirty="0" smtClean="0"/>
              <a:t>Ağlama</a:t>
            </a:r>
            <a:endParaRPr lang="tr-TR" sz="2000" dirty="0"/>
          </a:p>
        </p:txBody>
      </p:sp>
      <p:sp>
        <p:nvSpPr>
          <p:cNvPr id="3" name="Dik Üçgen 2"/>
          <p:cNvSpPr/>
          <p:nvPr/>
        </p:nvSpPr>
        <p:spPr>
          <a:xfrm>
            <a:off x="0" y="-5242"/>
            <a:ext cx="12192000" cy="685800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268639" y="3423758"/>
            <a:ext cx="5827361" cy="2585323"/>
          </a:xfrm>
          <a:prstGeom prst="rect">
            <a:avLst/>
          </a:prstGeom>
          <a:noFill/>
        </p:spPr>
        <p:txBody>
          <a:bodyPr wrap="square" rtlCol="0">
            <a:spAutoFit/>
          </a:bodyPr>
          <a:lstStyle/>
          <a:p>
            <a:pPr algn="ctr"/>
            <a:r>
              <a:rPr lang="tr-TR" sz="2800" dirty="0" smtClean="0">
                <a:latin typeface="a song for jennifer" panose="02000000000000000000" pitchFamily="2" charset="0"/>
              </a:rPr>
              <a:t>«</a:t>
            </a:r>
            <a:r>
              <a:rPr lang="tr-TR" sz="3600" dirty="0" smtClean="0">
                <a:latin typeface="a song for jennifer" panose="02000000000000000000" pitchFamily="2" charset="0"/>
              </a:rPr>
              <a:t>Oyun eğlence olarak anlaşılmamalı; her türlü acının buharlaşıp yok olacağı bir çalışma olarak ele alınmalıdır.»</a:t>
            </a:r>
          </a:p>
          <a:p>
            <a:r>
              <a:rPr lang="tr-TR" dirty="0"/>
              <a:t>	</a:t>
            </a:r>
            <a:r>
              <a:rPr lang="tr-TR" dirty="0" smtClean="0"/>
              <a:t>	</a:t>
            </a:r>
            <a:r>
              <a:rPr lang="tr-TR" dirty="0" err="1" smtClean="0"/>
              <a:t>Roland</a:t>
            </a:r>
            <a:r>
              <a:rPr lang="tr-TR" dirty="0" smtClean="0"/>
              <a:t> </a:t>
            </a:r>
            <a:r>
              <a:rPr lang="tr-TR" dirty="0" err="1" smtClean="0"/>
              <a:t>Borthes</a:t>
            </a:r>
            <a:endParaRPr lang="tr-TR" dirty="0"/>
          </a:p>
        </p:txBody>
      </p:sp>
    </p:spTree>
    <p:extLst>
      <p:ext uri="{BB962C8B-B14F-4D97-AF65-F5344CB8AC3E}">
        <p14:creationId xmlns:p14="http://schemas.microsoft.com/office/powerpoint/2010/main" xmlns="" val="851113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5667" y="0"/>
            <a:ext cx="13038667" cy="7924800"/>
          </a:xfrm>
          <a:prstGeom prst="rect">
            <a:avLst/>
          </a:prstGeom>
          <a:effectLst>
            <a:softEdge rad="635000"/>
          </a:effectLst>
        </p:spPr>
      </p:pic>
      <p:sp>
        <p:nvSpPr>
          <p:cNvPr id="4" name="Metin kutusu 3"/>
          <p:cNvSpPr txBox="1"/>
          <p:nvPr/>
        </p:nvSpPr>
        <p:spPr>
          <a:xfrm>
            <a:off x="182446" y="1729448"/>
            <a:ext cx="5970703" cy="2308324"/>
          </a:xfrm>
          <a:prstGeom prst="rect">
            <a:avLst/>
          </a:prstGeom>
          <a:noFill/>
        </p:spPr>
        <p:txBody>
          <a:bodyPr wrap="square" rtlCol="0">
            <a:spAutoFit/>
          </a:bodyPr>
          <a:lstStyle/>
          <a:p>
            <a:pPr algn="ctr"/>
            <a:r>
              <a:rPr lang="tr-TR" sz="2400" b="1" dirty="0" smtClean="0"/>
              <a:t>Çocuğun bir şekilde incinmesine ya da kayıp, korku, kafa karışıklığı yaşamasına neden olan deneyimlerin öğelerini hayali oyunda yer alır.  Oyunda, çocuklar gerçek dünyada yaşadıkları kayıplarını, hatalarını ve başarısızlıklarını sembolik oyunlar ile telafi ederler.</a:t>
            </a:r>
            <a:endParaRPr lang="tr-TR" sz="2400" b="1" dirty="0"/>
          </a:p>
        </p:txBody>
      </p:sp>
      <p:sp>
        <p:nvSpPr>
          <p:cNvPr id="5" name="Metin kutusu 4"/>
          <p:cNvSpPr txBox="1"/>
          <p:nvPr/>
        </p:nvSpPr>
        <p:spPr>
          <a:xfrm>
            <a:off x="-1462007" y="125744"/>
            <a:ext cx="9934414" cy="861774"/>
          </a:xfrm>
          <a:prstGeom prst="rect">
            <a:avLst/>
          </a:prstGeom>
          <a:noFill/>
        </p:spPr>
        <p:txBody>
          <a:bodyPr wrap="square" rtlCol="0">
            <a:spAutoFit/>
          </a:bodyPr>
          <a:lstStyle/>
          <a:p>
            <a:pPr algn="ctr"/>
            <a:r>
              <a:rPr lang="tr-TR" sz="3200" dirty="0" smtClean="0">
                <a:solidFill>
                  <a:srgbClr val="FF0000"/>
                </a:solidFill>
                <a:latin typeface="andyallshort" panose="02000603000000000000" pitchFamily="2" charset="0"/>
              </a:rPr>
              <a:t>Çocuklar Oynayarak Neyi, Nasıl Öğrenirler?</a:t>
            </a:r>
          </a:p>
          <a:p>
            <a:endParaRPr lang="tr-TR" dirty="0"/>
          </a:p>
        </p:txBody>
      </p:sp>
      <p:cxnSp>
        <p:nvCxnSpPr>
          <p:cNvPr id="6" name="Düz Bağlayıcı 5"/>
          <p:cNvCxnSpPr/>
          <p:nvPr/>
        </p:nvCxnSpPr>
        <p:spPr>
          <a:xfrm flipV="1">
            <a:off x="157566" y="774913"/>
            <a:ext cx="6695268" cy="1549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909374" y="987518"/>
            <a:ext cx="4763292" cy="461665"/>
          </a:xfrm>
          <a:prstGeom prst="rect">
            <a:avLst/>
          </a:prstGeom>
        </p:spPr>
        <p:txBody>
          <a:bodyPr wrap="none">
            <a:spAutoFit/>
          </a:bodyPr>
          <a:lstStyle/>
          <a:p>
            <a:r>
              <a:rPr lang="tr-TR" sz="2400" dirty="0">
                <a:solidFill>
                  <a:srgbClr val="C00000"/>
                </a:solidFill>
              </a:rPr>
              <a:t>Oyun Sağaltıcı, İyileştirici Olabilir mi?</a:t>
            </a:r>
          </a:p>
        </p:txBody>
      </p:sp>
    </p:spTree>
    <p:extLst>
      <p:ext uri="{BB962C8B-B14F-4D97-AF65-F5344CB8AC3E}">
        <p14:creationId xmlns:p14="http://schemas.microsoft.com/office/powerpoint/2010/main" xmlns="" val="306708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860612" y="311904"/>
            <a:ext cx="10236174" cy="6499602"/>
          </a:xfrm>
          <a:prstGeom prst="rect">
            <a:avLst/>
          </a:prstGeom>
        </p:spPr>
      </p:pic>
      <p:sp>
        <p:nvSpPr>
          <p:cNvPr id="4" name="Metin kutusu 3"/>
          <p:cNvSpPr txBox="1"/>
          <p:nvPr/>
        </p:nvSpPr>
        <p:spPr>
          <a:xfrm>
            <a:off x="2673914" y="1807379"/>
            <a:ext cx="6485584" cy="3231654"/>
          </a:xfrm>
          <a:prstGeom prst="rect">
            <a:avLst/>
          </a:prstGeom>
          <a:noFill/>
        </p:spPr>
        <p:txBody>
          <a:bodyPr wrap="square" rtlCol="0">
            <a:spAutoFit/>
          </a:bodyPr>
          <a:lstStyle/>
          <a:p>
            <a:pPr algn="ctr"/>
            <a:r>
              <a:rPr lang="tr-TR" sz="3600" dirty="0" smtClean="0"/>
              <a:t>Oyunun 3 Ana İşlevi Vardır:</a:t>
            </a:r>
          </a:p>
          <a:p>
            <a:pPr algn="ctr"/>
            <a:r>
              <a:rPr lang="tr-TR" sz="2800" dirty="0" smtClean="0"/>
              <a:t>Birincisi çocuklara yeni beceri ve yetenek edinmelerine ikincisi edindikleri bilgiyi anlamalarına ve özümsemelerine olanak sağlamak üçüncüsü ise yaşadıkları </a:t>
            </a:r>
            <a:r>
              <a:rPr lang="tr-TR" sz="2800" dirty="0" err="1" smtClean="0"/>
              <a:t>travmatik</a:t>
            </a:r>
            <a:r>
              <a:rPr lang="tr-TR" sz="2800" dirty="0" smtClean="0"/>
              <a:t> deneyimle başa çıkmalarına yardımcı olmaktır.</a:t>
            </a:r>
            <a:endParaRPr lang="tr-TR" sz="2800" dirty="0"/>
          </a:p>
        </p:txBody>
      </p:sp>
    </p:spTree>
    <p:extLst>
      <p:ext uri="{BB962C8B-B14F-4D97-AF65-F5344CB8AC3E}">
        <p14:creationId xmlns:p14="http://schemas.microsoft.com/office/powerpoint/2010/main" xmlns="" val="3953324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5517397" cy="6858000"/>
          </a:xfrm>
          <a:prstGeom prst="rect">
            <a:avLst/>
          </a:prstGeom>
        </p:spPr>
      </p:pic>
      <p:sp>
        <p:nvSpPr>
          <p:cNvPr id="4" name="Metin kutusu 3"/>
          <p:cNvSpPr txBox="1"/>
          <p:nvPr/>
        </p:nvSpPr>
        <p:spPr>
          <a:xfrm>
            <a:off x="5367009" y="1023857"/>
            <a:ext cx="6824991" cy="5078313"/>
          </a:xfrm>
          <a:prstGeom prst="rect">
            <a:avLst/>
          </a:prstGeom>
          <a:noFill/>
        </p:spPr>
        <p:txBody>
          <a:bodyPr wrap="square" rtlCol="0">
            <a:spAutoFit/>
          </a:bodyPr>
          <a:lstStyle/>
          <a:p>
            <a:pPr algn="ctr"/>
            <a:r>
              <a:rPr lang="tr-TR" sz="3200" dirty="0" smtClean="0">
                <a:latin typeface="a song for jennifer" panose="02000000000000000000" pitchFamily="2" charset="0"/>
              </a:rPr>
              <a:t>Çocuğuma kitaplarla oynatmayı denedim,</a:t>
            </a:r>
          </a:p>
          <a:p>
            <a:pPr algn="ctr"/>
            <a:r>
              <a:rPr lang="tr-TR" sz="3200" dirty="0" smtClean="0">
                <a:latin typeface="a song for jennifer" panose="02000000000000000000" pitchFamily="2" charset="0"/>
              </a:rPr>
              <a:t>Afallayıp, şaşkınlıkla suratıma baktı.</a:t>
            </a:r>
          </a:p>
          <a:p>
            <a:pPr algn="ctr"/>
            <a:r>
              <a:rPr lang="tr-TR" sz="3200" dirty="0" smtClean="0">
                <a:latin typeface="a song for jennifer" panose="02000000000000000000" pitchFamily="2" charset="0"/>
              </a:rPr>
              <a:t>Disiplin altına almak için net ifadeler kullandım.</a:t>
            </a:r>
          </a:p>
          <a:p>
            <a:pPr algn="ctr"/>
            <a:r>
              <a:rPr lang="tr-TR" sz="3200" dirty="0" smtClean="0">
                <a:latin typeface="a song for jennifer" panose="02000000000000000000" pitchFamily="2" charset="0"/>
              </a:rPr>
              <a:t>Hiç de kazançlı çıkmadım.</a:t>
            </a:r>
          </a:p>
          <a:p>
            <a:pPr algn="ctr"/>
            <a:r>
              <a:rPr lang="tr-TR" sz="3200" dirty="0" smtClean="0">
                <a:latin typeface="a song for jennifer" panose="02000000000000000000" pitchFamily="2" charset="0"/>
              </a:rPr>
              <a:t>Ümitsizliğe kapıldım, vazgeçtim.</a:t>
            </a:r>
          </a:p>
          <a:p>
            <a:pPr algn="ctr"/>
            <a:r>
              <a:rPr lang="tr-TR" sz="3200" dirty="0" smtClean="0">
                <a:latin typeface="a song for jennifer" panose="02000000000000000000" pitchFamily="2" charset="0"/>
              </a:rPr>
              <a:t>«Ben bu çocuğa nasıl ulaşacağım?» dedim ve ağladım</a:t>
            </a:r>
          </a:p>
          <a:p>
            <a:pPr algn="ctr"/>
            <a:r>
              <a:rPr lang="tr-TR" sz="3200" dirty="0" smtClean="0">
                <a:latin typeface="a song for jennifer" panose="02000000000000000000" pitchFamily="2" charset="0"/>
              </a:rPr>
              <a:t>Anahtar kelimeyi verdi elime:</a:t>
            </a:r>
          </a:p>
          <a:p>
            <a:pPr algn="ctr"/>
            <a:r>
              <a:rPr lang="tr-TR" sz="3200" dirty="0" smtClean="0">
                <a:latin typeface="a song for jennifer" panose="02000000000000000000" pitchFamily="2" charset="0"/>
              </a:rPr>
              <a:t>«Gel» dedi, OYNA BENİMLE.»</a:t>
            </a:r>
          </a:p>
          <a:p>
            <a:pPr algn="ctr"/>
            <a:r>
              <a:rPr lang="tr-TR" dirty="0" smtClean="0"/>
              <a:t>Yazarı bilinmiyor.</a:t>
            </a:r>
          </a:p>
          <a:p>
            <a:endParaRPr lang="tr-TR" dirty="0"/>
          </a:p>
        </p:txBody>
      </p:sp>
    </p:spTree>
    <p:extLst>
      <p:ext uri="{BB962C8B-B14F-4D97-AF65-F5344CB8AC3E}">
        <p14:creationId xmlns:p14="http://schemas.microsoft.com/office/powerpoint/2010/main" xmlns="" val="1022542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84451" y="697616"/>
            <a:ext cx="8226124" cy="2923877"/>
          </a:xfrm>
          <a:prstGeom prst="rect">
            <a:avLst/>
          </a:prstGeom>
          <a:noFill/>
        </p:spPr>
        <p:txBody>
          <a:bodyPr wrap="square" rtlCol="0">
            <a:spAutoFit/>
          </a:bodyPr>
          <a:lstStyle/>
          <a:p>
            <a:pPr algn="ctr"/>
            <a:r>
              <a:rPr lang="tr-TR" sz="2800" dirty="0">
                <a:latin typeface="321impact" panose="02000000000000000000" pitchFamily="2" charset="0"/>
              </a:rPr>
              <a:t>Ç</a:t>
            </a:r>
            <a:r>
              <a:rPr lang="tr-TR" sz="2800" dirty="0" smtClean="0">
                <a:latin typeface="321impact" panose="02000000000000000000" pitchFamily="2" charset="0"/>
              </a:rPr>
              <a:t>ocuklarda Psikolojik Sağlamlığı Artırma Yolları</a:t>
            </a:r>
          </a:p>
          <a:p>
            <a:pPr algn="ctr"/>
            <a:endParaRPr lang="tr-TR" sz="2800" dirty="0" smtClean="0">
              <a:latin typeface="321impact" panose="02000000000000000000" pitchFamily="2" charset="0"/>
            </a:endParaRPr>
          </a:p>
          <a:p>
            <a:pPr algn="ctr"/>
            <a:r>
              <a:rPr lang="tr-TR" sz="2800" dirty="0" smtClean="0"/>
              <a:t>Konuşma!</a:t>
            </a:r>
          </a:p>
          <a:p>
            <a:pPr algn="ctr"/>
            <a:r>
              <a:rPr lang="tr-TR" sz="4000" dirty="0" smtClean="0">
                <a:solidFill>
                  <a:srgbClr val="FF0000"/>
                </a:solidFill>
              </a:rPr>
              <a:t>Kahkaha</a:t>
            </a:r>
          </a:p>
          <a:p>
            <a:pPr algn="ctr"/>
            <a:r>
              <a:rPr lang="tr-TR" sz="2400" dirty="0" smtClean="0"/>
              <a:t>Sembolik Oyun</a:t>
            </a:r>
          </a:p>
          <a:p>
            <a:pPr algn="ctr"/>
            <a:r>
              <a:rPr lang="tr-TR" sz="3600" dirty="0" smtClean="0"/>
              <a:t>Ağlama</a:t>
            </a:r>
            <a:endParaRPr lang="tr-TR" dirty="0"/>
          </a:p>
        </p:txBody>
      </p:sp>
      <p:sp>
        <p:nvSpPr>
          <p:cNvPr id="5" name="Dik Üçgen 4"/>
          <p:cNvSpPr/>
          <p:nvPr/>
        </p:nvSpPr>
        <p:spPr>
          <a:xfrm flipH="1">
            <a:off x="0" y="-5242"/>
            <a:ext cx="12192000" cy="6858000"/>
          </a:xfrm>
          <a:prstGeom prst="r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5657850" y="4324350"/>
            <a:ext cx="5676900" cy="1323439"/>
          </a:xfrm>
          <a:prstGeom prst="rect">
            <a:avLst/>
          </a:prstGeom>
          <a:noFill/>
        </p:spPr>
        <p:txBody>
          <a:bodyPr wrap="square" rtlCol="0">
            <a:spAutoFit/>
          </a:bodyPr>
          <a:lstStyle/>
          <a:p>
            <a:pPr algn="ctr"/>
            <a:r>
              <a:rPr lang="tr-TR" sz="4400" dirty="0" smtClean="0">
                <a:solidFill>
                  <a:schemeClr val="accent1">
                    <a:lumMod val="75000"/>
                  </a:schemeClr>
                </a:solidFill>
                <a:latin typeface="321impact" panose="02000000000000000000" pitchFamily="2" charset="0"/>
              </a:rPr>
              <a:t>TEBESSÜM</a:t>
            </a:r>
          </a:p>
          <a:p>
            <a:pPr algn="ctr"/>
            <a:r>
              <a:rPr lang="tr-TR" sz="3600" b="1" dirty="0" smtClean="0">
                <a:solidFill>
                  <a:schemeClr val="accent1">
                    <a:lumMod val="75000"/>
                  </a:schemeClr>
                </a:solidFill>
              </a:rPr>
              <a:t>Kana en hızlı karışan ilaçtır.</a:t>
            </a:r>
            <a:endParaRPr lang="tr-TR" sz="3600" b="1" dirty="0">
              <a:solidFill>
                <a:schemeClr val="accent1">
                  <a:lumMod val="75000"/>
                </a:schemeClr>
              </a:solidFill>
            </a:endParaRPr>
          </a:p>
        </p:txBody>
      </p:sp>
    </p:spTree>
    <p:extLst>
      <p:ext uri="{BB962C8B-B14F-4D97-AF65-F5344CB8AC3E}">
        <p14:creationId xmlns:p14="http://schemas.microsoft.com/office/powerpoint/2010/main" xmlns="" val="1380054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450977" y="797510"/>
            <a:ext cx="3258671" cy="4401205"/>
          </a:xfrm>
          <a:prstGeom prst="rect">
            <a:avLst/>
          </a:prstGeom>
        </p:spPr>
        <p:txBody>
          <a:bodyPr wrap="square">
            <a:spAutoFit/>
          </a:bodyPr>
          <a:lstStyle/>
          <a:p>
            <a:pPr algn="ctr"/>
            <a:r>
              <a:rPr lang="tr-TR" sz="2800" b="1" dirty="0">
                <a:latin typeface="a song for jennifer" panose="02000000000000000000" pitchFamily="2" charset="0"/>
              </a:rPr>
              <a:t>Oyunun en yararlı kısmı kahkahadır. Kahkahanın gerginliği, endişeyi ve öfkeyi </a:t>
            </a:r>
            <a:r>
              <a:rPr lang="tr-TR" sz="2800" b="1" dirty="0" smtClean="0">
                <a:latin typeface="a song for jennifer" panose="02000000000000000000" pitchFamily="2" charset="0"/>
              </a:rPr>
              <a:t>azaltmaktadır.</a:t>
            </a:r>
            <a:endParaRPr lang="tr-TR" sz="2800" b="1" dirty="0">
              <a:latin typeface="a song for jennifer" panose="02000000000000000000" pitchFamily="2" charset="0"/>
            </a:endParaRPr>
          </a:p>
          <a:p>
            <a:pPr algn="ctr"/>
            <a:endParaRPr lang="tr-TR" sz="2800" b="1" dirty="0" smtClean="0">
              <a:latin typeface="a song for jennifer" panose="02000000000000000000" pitchFamily="2" charset="0"/>
            </a:endParaRPr>
          </a:p>
          <a:p>
            <a:pPr algn="ctr"/>
            <a:endParaRPr lang="tr-TR" sz="2800" b="1" dirty="0">
              <a:latin typeface="a song for jennifer" panose="02000000000000000000" pitchFamily="2" charset="0"/>
            </a:endParaRPr>
          </a:p>
          <a:p>
            <a:pPr algn="ctr"/>
            <a:r>
              <a:rPr lang="tr-TR" sz="2800" b="1" dirty="0" smtClean="0">
                <a:latin typeface="a song for jennifer" panose="02000000000000000000" pitchFamily="2" charset="0"/>
              </a:rPr>
              <a:t>Çocuğunuz </a:t>
            </a:r>
            <a:r>
              <a:rPr lang="tr-TR" sz="2800" b="1" dirty="0">
                <a:latin typeface="a song for jennifer" panose="02000000000000000000" pitchFamily="2" charset="0"/>
              </a:rPr>
              <a:t>ile birlikte gülmek ve saçma sapan oyunlar oynamak asla zaman kaybı değildir.</a:t>
            </a:r>
          </a:p>
        </p:txBody>
      </p:sp>
      <p:pic>
        <p:nvPicPr>
          <p:cNvPr id="5" name="Resim 4"/>
          <p:cNvPicPr>
            <a:picLocks noChangeAspect="1"/>
          </p:cNvPicPr>
          <p:nvPr/>
        </p:nvPicPr>
        <p:blipFill rotWithShape="1">
          <a:blip r:embed="rId3"/>
          <a:srcRect l="16738" r="16953"/>
          <a:stretch/>
        </p:blipFill>
        <p:spPr>
          <a:xfrm>
            <a:off x="-26895" y="0"/>
            <a:ext cx="4155141" cy="6858000"/>
          </a:xfrm>
          <a:prstGeom prst="rect">
            <a:avLst/>
          </a:prstGeom>
        </p:spPr>
      </p:pic>
      <p:pic>
        <p:nvPicPr>
          <p:cNvPr id="6" name="Resim 5"/>
          <p:cNvPicPr>
            <a:picLocks noChangeAspect="1"/>
          </p:cNvPicPr>
          <p:nvPr/>
        </p:nvPicPr>
        <p:blipFill rotWithShape="1">
          <a:blip r:embed="rId3"/>
          <a:srcRect l="16881" r="16595"/>
          <a:stretch/>
        </p:blipFill>
        <p:spPr>
          <a:xfrm>
            <a:off x="8027894" y="2231"/>
            <a:ext cx="4168588" cy="6858000"/>
          </a:xfrm>
          <a:prstGeom prst="rect">
            <a:avLst/>
          </a:prstGeom>
        </p:spPr>
      </p:pic>
      <p:pic>
        <p:nvPicPr>
          <p:cNvPr id="7" name="videoplayback">
            <a:hlinkClick r:id="" action="ppaction://media"/>
          </p:cNvPr>
          <p:cNvPicPr>
            <a:picLocks noChangeAspect="1"/>
          </p:cNvPicPr>
          <p:nvPr>
            <a:videoFile r:link="rId1"/>
            <p:extLst>
              <p:ext uri="{DAA4B4D4-6D71-4841-9C94-3DE7FCFB9230}">
                <p14:media xmlns:p14="http://schemas.microsoft.com/office/powerpoint/2010/main" xmlns="" r:embed="rId4">
                  <p14:bmkLst>
                    <p14:bmk name="Yer İşareti 1" time="0"/>
                  </p14:bmkLst>
                </p14:media>
              </p:ext>
            </p:extLst>
          </p:nvPr>
        </p:nvPicPr>
        <p:blipFill>
          <a:blip r:embed="rId5">
            <a:duotone>
              <a:schemeClr val="accent4">
                <a:shade val="45000"/>
                <a:satMod val="135000"/>
              </a:schemeClr>
              <a:prstClr val="white"/>
            </a:duotone>
          </a:blip>
          <a:stretch>
            <a:fillRect/>
          </a:stretch>
        </p:blipFill>
        <p:spPr>
          <a:xfrm>
            <a:off x="5000051" y="5555461"/>
            <a:ext cx="1953809" cy="1302539"/>
          </a:xfrm>
          <a:prstGeom prst="rect">
            <a:avLst/>
          </a:prstGeom>
        </p:spPr>
      </p:pic>
    </p:spTree>
    <p:extLst>
      <p:ext uri="{BB962C8B-B14F-4D97-AF65-F5344CB8AC3E}">
        <p14:creationId xmlns:p14="http://schemas.microsoft.com/office/powerpoint/2010/main" xmlns="" val="257487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mediacall" presetSubtype="0" fill="hold" nodeType="afterEffect">
                                  <p:stCondLst>
                                    <p:cond delay="0"/>
                                  </p:stCondLst>
                                  <p:childTnLst>
                                    <p:cmd type="call" cmd="playFrom(0.0)">
                                      <p:cBhvr>
                                        <p:cTn id="17" dur="355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8" fill="hold" display="0">
                  <p:stCondLst>
                    <p:cond delay="indefinite"/>
                  </p:stCondLst>
                </p:cTn>
                <p:tgtEl>
                  <p:spTgt spid="7"/>
                </p:tgtEl>
              </p:cMediaNode>
            </p:video>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rot="161851">
            <a:off x="3505200" y="2618893"/>
            <a:ext cx="8020050" cy="2988098"/>
          </a:xfrm>
          <a:prstGeom prst="rect">
            <a:avLst/>
          </a:prstGeom>
        </p:spPr>
        <p:style>
          <a:lnRef idx="1">
            <a:schemeClr val="accent4"/>
          </a:lnRef>
          <a:fillRef idx="2">
            <a:schemeClr val="accent4"/>
          </a:fillRef>
          <a:effectRef idx="1">
            <a:schemeClr val="accent4"/>
          </a:effectRef>
          <a:fontRef idx="minor">
            <a:schemeClr val="dk1"/>
          </a:fontRef>
        </p:style>
        <p:txBody>
          <a:bodyPr wrap="square" lIns="144000" tIns="108000" rIns="144000" bIns="108000" rtlCol="0">
            <a:spAutoFit/>
          </a:bodyPr>
          <a:lstStyle/>
          <a:p>
            <a:r>
              <a:rPr lang="tr-TR" sz="2000" b="1" dirty="0" smtClean="0">
                <a:latin typeface="Devroye Unicode" panose="02000503020000020004" pitchFamily="2" charset="0"/>
                <a:ea typeface="Amperzand" panose="02000507000000020003" pitchFamily="2" charset="-94"/>
              </a:rPr>
              <a:t>Güvenli bağlanmanın temelinde, bebeklik döneminde başlayan sosyal etkileşim yatar. Çocuklar anne babalarıyla mutlu ve uyumlu ilişki kuramadıklarında ya da bir travma yaşadıklarında aralarında bağ zayıflar, bu da davranış sorunlarına ve duygusal sıkıntılara yol açabilir.</a:t>
            </a:r>
          </a:p>
          <a:p>
            <a:r>
              <a:rPr lang="tr-TR" sz="2000" b="1" dirty="0" smtClean="0">
                <a:latin typeface="Devroye Unicode" panose="02000503020000020004" pitchFamily="2" charset="0"/>
                <a:ea typeface="Amperzand" panose="02000507000000020003" pitchFamily="2" charset="-94"/>
              </a:rPr>
              <a:t>Pozitif sosyal etkileşimin, stresi azaltıp çocuğun beyin gelişimine katkıda bulunarak büyümelerine ve kendilerini daha iyi hissetmelerini sağlayan «iyi hissetme» hormonunu (</a:t>
            </a:r>
            <a:r>
              <a:rPr lang="tr-TR" sz="2000" b="1" dirty="0" err="1" smtClean="0">
                <a:latin typeface="Devroye Unicode" panose="02000503020000020004" pitchFamily="2" charset="0"/>
                <a:ea typeface="Amperzand" panose="02000507000000020003" pitchFamily="2" charset="-94"/>
              </a:rPr>
              <a:t>oksitosin</a:t>
            </a:r>
            <a:r>
              <a:rPr lang="tr-TR" sz="2000" b="1" dirty="0" smtClean="0">
                <a:latin typeface="Devroye Unicode" panose="02000503020000020004" pitchFamily="2" charset="0"/>
                <a:ea typeface="Amperzand" panose="02000507000000020003" pitchFamily="2" charset="-94"/>
              </a:rPr>
              <a:t>) oluşumunu harekete geçirmektedir.</a:t>
            </a: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0531" y="0"/>
            <a:ext cx="4071938" cy="6858000"/>
          </a:xfrm>
          <a:prstGeom prst="rect">
            <a:avLst/>
          </a:prstGeom>
        </p:spPr>
      </p:pic>
    </p:spTree>
    <p:extLst>
      <p:ext uri="{BB962C8B-B14F-4D97-AF65-F5344CB8AC3E}">
        <p14:creationId xmlns:p14="http://schemas.microsoft.com/office/powerpoint/2010/main" xmlns="" val="477881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0531" y="0"/>
            <a:ext cx="4071938" cy="6858000"/>
          </a:xfrm>
          <a:prstGeom prst="rect">
            <a:avLst/>
          </a:prstGeom>
        </p:spPr>
      </p:pic>
      <p:sp>
        <p:nvSpPr>
          <p:cNvPr id="5" name="Metin kutusu 4"/>
          <p:cNvSpPr txBox="1"/>
          <p:nvPr/>
        </p:nvSpPr>
        <p:spPr>
          <a:xfrm rot="322378">
            <a:off x="3905251" y="2513737"/>
            <a:ext cx="6153150"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3200" b="1" dirty="0" smtClean="0"/>
              <a:t>KAYNAKLAR</a:t>
            </a:r>
          </a:p>
          <a:p>
            <a:r>
              <a:rPr lang="tr-TR" sz="2800" dirty="0" smtClean="0"/>
              <a:t>Çocuğunuza Kulak Verin (</a:t>
            </a:r>
            <a:r>
              <a:rPr lang="tr-TR" sz="2800" dirty="0" err="1" smtClean="0"/>
              <a:t>Aletha</a:t>
            </a:r>
            <a:r>
              <a:rPr lang="tr-TR" sz="2800" dirty="0" smtClean="0"/>
              <a:t> J. </a:t>
            </a:r>
            <a:r>
              <a:rPr lang="tr-TR" sz="2800" dirty="0" err="1" smtClean="0"/>
              <a:t>Solter</a:t>
            </a:r>
            <a:endParaRPr lang="tr-TR" sz="2800" dirty="0" smtClean="0"/>
          </a:p>
          <a:p>
            <a:r>
              <a:rPr lang="tr-TR" sz="2800" dirty="0" smtClean="0"/>
              <a:t>Oyun Oynama Sanatı (</a:t>
            </a:r>
            <a:r>
              <a:rPr lang="tr-TR" sz="2800" dirty="0" err="1" smtClean="0"/>
              <a:t>Aletha</a:t>
            </a:r>
            <a:r>
              <a:rPr lang="tr-TR" sz="2800" dirty="0" smtClean="0"/>
              <a:t> J. </a:t>
            </a:r>
            <a:r>
              <a:rPr lang="tr-TR" sz="2800" dirty="0" err="1" smtClean="0"/>
              <a:t>Solter</a:t>
            </a:r>
            <a:r>
              <a:rPr lang="tr-TR" sz="2800" dirty="0" smtClean="0"/>
              <a:t>)</a:t>
            </a:r>
          </a:p>
          <a:p>
            <a:r>
              <a:rPr lang="tr-TR" sz="2800" dirty="0" smtClean="0"/>
              <a:t>Çocuklar İçin İyileştirici Öyküler (Nancy </a:t>
            </a:r>
            <a:r>
              <a:rPr lang="tr-TR" sz="2800" dirty="0" err="1" smtClean="0"/>
              <a:t>Davis</a:t>
            </a:r>
            <a:r>
              <a:rPr lang="tr-TR" sz="2800" dirty="0" smtClean="0"/>
              <a:t>)</a:t>
            </a:r>
          </a:p>
          <a:p>
            <a:r>
              <a:rPr lang="tr-TR" sz="2800" dirty="0" smtClean="0"/>
              <a:t>Türk Psikolojik Danışma ve Rehberlik Dergisi</a:t>
            </a:r>
          </a:p>
        </p:txBody>
      </p:sp>
    </p:spTree>
    <p:extLst>
      <p:ext uri="{BB962C8B-B14F-4D97-AF65-F5344CB8AC3E}">
        <p14:creationId xmlns:p14="http://schemas.microsoft.com/office/powerpoint/2010/main" xmlns="" val="957987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412941" y="4078941"/>
            <a:ext cx="2779059" cy="2779059"/>
          </a:xfrm>
          <a:prstGeom prst="rect">
            <a:avLst/>
          </a:prstGeom>
        </p:spPr>
      </p:pic>
      <p:pic>
        <p:nvPicPr>
          <p:cNvPr id="6" name="Resim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3315"/>
            <a:ext cx="2779059" cy="2779059"/>
          </a:xfrm>
          <a:prstGeom prst="rect">
            <a:avLst/>
          </a:prstGeom>
        </p:spPr>
      </p:pic>
      <p:sp>
        <p:nvSpPr>
          <p:cNvPr id="4" name="Dikdörtgen 3"/>
          <p:cNvSpPr/>
          <p:nvPr/>
        </p:nvSpPr>
        <p:spPr>
          <a:xfrm>
            <a:off x="336178" y="1182509"/>
            <a:ext cx="11537576" cy="3780907"/>
          </a:xfrm>
          <a:prstGeom prst="rect">
            <a:avLst/>
          </a:prstGeom>
        </p:spPr>
        <p:txBody>
          <a:bodyPr wrap="square">
            <a:spAutoFit/>
          </a:bodyPr>
          <a:lstStyle/>
          <a:p>
            <a:pPr>
              <a:lnSpc>
                <a:spcPct val="107000"/>
              </a:lnSpc>
              <a:spcAft>
                <a:spcPts val="800"/>
              </a:spcAft>
            </a:pPr>
            <a: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Bir zamanlar bir körfezin dibinde bir istiridye varmış (İstiridyeler, dıştan çok serttir ve pek renkli değildirler. 			       İstiridye kabuğu genelde küçük parçalara ayrılır ve yol yapmak için kullanılır. İnsanlar ve araçlar istiridye 		                           kabuğundan yapılmış yollardan geçerler.).</a:t>
            </a:r>
            <a:b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Bu istiridye de çok farklı değilmiş. "İnsanların benim üzerime basıp geçmesi için yaratıldım. Ben iğrenç, çirkin bir istiridyeyim.” diyormuş her gün kendi kendine. "İnsanların benim üzerimden geçmesi için yaratılmışım.” Aynı zamanda istiridye yiyip zehirlenen insanların öykülerini de duymuştu. Kendi kendine "Ben gerçekten değersizim, yaptığım tek şey insanları hasta etmek.” dermiş.</a:t>
            </a:r>
            <a:b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Restoranlarda, istiridye servis edildiğinde insanlar genelde "</a:t>
            </a:r>
            <a:r>
              <a:rPr lang="tr-TR" sz="16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ıyyk</a:t>
            </a:r>
            <a: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istiridyeler sümük gibidir, iğrençtir. Neden böyle bir şeyi sipariş ederler ki?” İstiridye de kendi kendine "Haklılar, ben hiçbir şeye değmem. Sümük gibiyim, insanlar benden nefret ediyor ve değersizim.” dermiş.</a:t>
            </a:r>
            <a:b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İstiridyenin kendisini böyle üzgün hissetmesi hiç de şaşırtıcı değildir. "Neden başka türlü olamıyorum. Neden bir elmas ya da yakut değilim ki? Neden bir kum doları değilim ya da kabuklarımdan küpe yapılmıyor? Neden, neden, neden?" diye soruyormuş istiridye, olmadığı şeyleri düşünürken. Kendi kendine defalarca kötü, çirkin ve sümüksü olduğunu, insanları hasta ettiğini söyleyip duruyormuş.</a:t>
            </a:r>
            <a:b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Bir gün bir balıkçı körfeze bir ağ atmış ve istiridyeyi yakalamış. İstiridye daha da üzülmüş ve ağlamış. "işte korktuğum şey de buydu. Şimdi yakalandım ve insanlar ne kadar çirkin ve iğrenç olduğumu görecek.”</a:t>
            </a:r>
            <a:b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ikdörtgen 2"/>
          <p:cNvSpPr/>
          <p:nvPr/>
        </p:nvSpPr>
        <p:spPr>
          <a:xfrm>
            <a:off x="336177" y="4692049"/>
            <a:ext cx="8431305" cy="1673150"/>
          </a:xfrm>
          <a:prstGeom prst="rect">
            <a:avLst/>
          </a:prstGeom>
        </p:spPr>
        <p:txBody>
          <a:bodyPr wrap="square">
            <a:spAutoFit/>
          </a:bodyPr>
          <a:lstStyle/>
          <a:p>
            <a:pPr>
              <a:lnSpc>
                <a:spcPct val="107000"/>
              </a:lnSpc>
              <a:spcAft>
                <a:spcPts val="800"/>
              </a:spcAft>
            </a:pPr>
            <a:r>
              <a:rPr lang="tr-TR"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Balıkçı olaylara, istiridyeden daha farklı bakıyormuş. Ağında istiridye bulduğunda, kabuğu bıçağıyla açmış. Kabuğun derinliklerinden olağanüstü beyaz bir inci bulmuş. İstiridye, içinde büyüyen bu inciyi hiç fark etmemiş. "İçinde böyle değerli bir şey olması ve senin bunu fark etmemen ilginç değil mi? Bu nasıl olur?” diye sormuş İstiridyeye. "Ben bu kadar çirkinken içimde böyle güzel bir şeye nasıl sahip olabilirim</a:t>
            </a:r>
            <a:br>
              <a:rPr lang="tr-TR"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Dikdörtgen 4"/>
          <p:cNvSpPr/>
          <p:nvPr/>
        </p:nvSpPr>
        <p:spPr>
          <a:xfrm>
            <a:off x="4985618" y="291093"/>
            <a:ext cx="1677447" cy="646331"/>
          </a:xfrm>
          <a:prstGeom prst="rect">
            <a:avLst/>
          </a:prstGeom>
        </p:spPr>
        <p:txBody>
          <a:bodyPr wrap="none">
            <a:spAutoFit/>
          </a:bodyPr>
          <a:lstStyle/>
          <a:p>
            <a:r>
              <a:rPr lang="tr-TR" sz="3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İstiridye</a:t>
            </a:r>
            <a:endParaRPr lang="tr-TR" sz="2800" dirty="0"/>
          </a:p>
        </p:txBody>
      </p:sp>
    </p:spTree>
    <p:extLst>
      <p:ext uri="{BB962C8B-B14F-4D97-AF65-F5344CB8AC3E}">
        <p14:creationId xmlns:p14="http://schemas.microsoft.com/office/powerpoint/2010/main" xmlns="" val="1716096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944471"/>
            <a:ext cx="2779059" cy="2779059"/>
          </a:xfrm>
          <a:prstGeom prst="rect">
            <a:avLst/>
          </a:prstGeom>
        </p:spPr>
      </p:pic>
      <p:pic>
        <p:nvPicPr>
          <p:cNvPr id="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412941" y="0"/>
            <a:ext cx="2779059" cy="2779059"/>
          </a:xfrm>
          <a:prstGeom prst="rect">
            <a:avLst/>
          </a:prstGeom>
        </p:spPr>
      </p:pic>
      <p:sp>
        <p:nvSpPr>
          <p:cNvPr id="4" name="Dikdörtgen 3"/>
          <p:cNvSpPr/>
          <p:nvPr/>
        </p:nvSpPr>
        <p:spPr>
          <a:xfrm>
            <a:off x="658906" y="619853"/>
            <a:ext cx="9251577" cy="3780907"/>
          </a:xfrm>
          <a:prstGeom prst="rect">
            <a:avLst/>
          </a:prstGeom>
        </p:spPr>
        <p:txBody>
          <a:bodyPr wrap="square">
            <a:spAutoFit/>
          </a:bodyPr>
          <a:lstStyle/>
          <a:p>
            <a:pPr>
              <a:lnSpc>
                <a:spcPct val="107000"/>
              </a:lnSpc>
              <a:spcAft>
                <a:spcPts val="800"/>
              </a:spcAft>
            </a:pPr>
            <a: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Balıkçı, bütün yaşamını denizlerde geçirdiğinden, istiridyenin bir incinin nasıl büyüdüğünü anlamadığını fark etmiş ve konuşmaya başlamış. "Uzun zaman önce, sen çok küçükken, yaşamında rahatsızlık verici, korkutucu, üzücü ve acı verici şeyler oldu. Bununla başa çıkabilmek için duygularını kaplayacak bir kabuk oluşturmaya başladın. Kendini korumak için bütün acını ve üzüntünü sardın. Küçükken bu çok işe yarıyordu ve acın gerçek değildi. Fark etmediğin ama şimdi gördüğün şey,  içindeki acıyı değerli bir inciye dönüştürdüğün. Acını ve üzüntünü alıp kristalleştirdin ve olağanüstü bir şeye dönüştürdün. İçinde ki inci keşfedilmeyi bekliyor.”</a:t>
            </a:r>
            <a:b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6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Vaav</a:t>
            </a:r>
            <a: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diye bağırmış istiridye. "Bu çok şaşırtıcı.” Balıkçı, istiridyenin artık ihtiyacı olmayan dış kabuğunu çıkarmış. Yapışkan, sümük gibi olan kısmı artık ihtiyacı olmadığından temizlemiş. Sonra inciyi, güzelliğini ve göz alıcı parlaklığını ortaya çıkaracak şekilde silmiş. Balıkçı, inciyi kızına vermiş. Kızı, inciyi altın bir kolyeye takmış ve değerini daha da arttırmış.</a:t>
            </a:r>
            <a:b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 olağanüstü değil mi?” demiş inci kendi kendine. "özel olduğumu hiç fark etmemişim. İçimde bir mücevher gibi parlamayı bekleyen bir inci olduğunu hiç fark etmemiştim. İnci yaşam hakkında düşündükçe, en özel mücevherlerin genelde gömülü olduğunu ve yalnızca keşfedilip parlatılmayı beklediğini de keşfetmiş.</a:t>
            </a:r>
            <a:br>
              <a:rPr lang="tr-TR" sz="1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Metin kutusu 1"/>
          <p:cNvSpPr txBox="1"/>
          <p:nvPr/>
        </p:nvSpPr>
        <p:spPr>
          <a:xfrm>
            <a:off x="6481482" y="6131859"/>
            <a:ext cx="4935071" cy="646331"/>
          </a:xfrm>
          <a:prstGeom prst="rect">
            <a:avLst/>
          </a:prstGeom>
          <a:noFill/>
        </p:spPr>
        <p:txBody>
          <a:bodyPr wrap="square" rtlCol="0">
            <a:spAutoFit/>
          </a:bodyPr>
          <a:lstStyle/>
          <a:p>
            <a:r>
              <a:rPr lang="tr-TR" dirty="0" smtClean="0"/>
              <a:t>Çocuklar için iyileştirici öyküler kitabından alınmıştır.</a:t>
            </a:r>
            <a:endParaRPr lang="tr-TR" dirty="0"/>
          </a:p>
        </p:txBody>
      </p:sp>
    </p:spTree>
    <p:extLst>
      <p:ext uri="{BB962C8B-B14F-4D97-AF65-F5344CB8AC3E}">
        <p14:creationId xmlns:p14="http://schemas.microsoft.com/office/powerpoint/2010/main" xmlns="" val="3629230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0" y="0"/>
            <a:ext cx="12192000" cy="6858000"/>
          </a:xfrm>
          <a:prstGeom prst="rect">
            <a:avLst/>
          </a:prstGeom>
        </p:spPr>
      </p:pic>
      <p:sp>
        <p:nvSpPr>
          <p:cNvPr id="4" name="Dikdörtgen 3"/>
          <p:cNvSpPr/>
          <p:nvPr/>
        </p:nvSpPr>
        <p:spPr>
          <a:xfrm>
            <a:off x="318475" y="384582"/>
            <a:ext cx="11429240" cy="1200329"/>
          </a:xfrm>
          <a:prstGeom prst="rect">
            <a:avLst/>
          </a:prstGeom>
        </p:spPr>
        <p:txBody>
          <a:bodyPr wrap="square">
            <a:spAutoFit/>
          </a:bodyPr>
          <a:lstStyle/>
          <a:p>
            <a:r>
              <a:rPr lang="tr-TR" dirty="0">
                <a:solidFill>
                  <a:srgbClr val="222222"/>
                </a:solidFill>
              </a:rPr>
              <a:t>Hepiniz çocuğunuzun daha mutlu, huzurlu ve sağlıklı büyümesini istersiniz. Stres ve olumsuz deneyimler hayatınızın her </a:t>
            </a:r>
            <a:r>
              <a:rPr lang="tr-TR" dirty="0" smtClean="0">
                <a:solidFill>
                  <a:srgbClr val="222222"/>
                </a:solidFill>
              </a:rPr>
              <a:t>noktasında </a:t>
            </a:r>
            <a:r>
              <a:rPr lang="tr-TR" dirty="0">
                <a:solidFill>
                  <a:srgbClr val="222222"/>
                </a:solidFill>
              </a:rPr>
              <a:t>sizi bulabilir, kontrol edemediğiniz değişimlerle karşılaşabilirsiniz. Bütün çocuklar stresli </a:t>
            </a:r>
            <a:endParaRPr lang="tr-TR" dirty="0" smtClean="0">
              <a:solidFill>
                <a:srgbClr val="222222"/>
              </a:solidFill>
            </a:endParaRPr>
          </a:p>
          <a:p>
            <a:r>
              <a:rPr lang="tr-TR" dirty="0" smtClean="0">
                <a:solidFill>
                  <a:srgbClr val="222222"/>
                </a:solidFill>
              </a:rPr>
              <a:t>ve </a:t>
            </a:r>
            <a:r>
              <a:rPr lang="tr-TR" dirty="0">
                <a:solidFill>
                  <a:srgbClr val="222222"/>
                </a:solidFill>
              </a:rPr>
              <a:t>onları zorlayan olayları farklı şekilde deneyimler. Bizler, onların hayat boyu karşılaştıkları zorlukları </a:t>
            </a:r>
            <a:endParaRPr lang="tr-TR" dirty="0" smtClean="0">
              <a:solidFill>
                <a:srgbClr val="222222"/>
              </a:solidFill>
            </a:endParaRPr>
          </a:p>
          <a:p>
            <a:r>
              <a:rPr lang="tr-TR" dirty="0" smtClean="0">
                <a:solidFill>
                  <a:srgbClr val="222222"/>
                </a:solidFill>
              </a:rPr>
              <a:t>değiştiremeyiz</a:t>
            </a:r>
            <a:r>
              <a:rPr lang="tr-TR" dirty="0">
                <a:solidFill>
                  <a:srgbClr val="222222"/>
                </a:solidFill>
              </a:rPr>
              <a:t>, </a:t>
            </a:r>
            <a:r>
              <a:rPr lang="tr-TR" dirty="0" smtClean="0">
                <a:solidFill>
                  <a:srgbClr val="222222"/>
                </a:solidFill>
              </a:rPr>
              <a:t>ancak </a:t>
            </a:r>
            <a:r>
              <a:rPr lang="tr-TR" dirty="0">
                <a:solidFill>
                  <a:srgbClr val="222222"/>
                </a:solidFill>
              </a:rPr>
              <a:t>onlara nasıl baş edebileceklerini </a:t>
            </a:r>
            <a:r>
              <a:rPr lang="tr-TR" dirty="0" smtClean="0">
                <a:solidFill>
                  <a:srgbClr val="222222"/>
                </a:solidFill>
              </a:rPr>
              <a:t>öğretebiliriz</a:t>
            </a:r>
            <a:endParaRPr lang="tr-TR" dirty="0"/>
          </a:p>
        </p:txBody>
      </p:sp>
      <p:sp>
        <p:nvSpPr>
          <p:cNvPr id="5" name="Dikdörtgen 4"/>
          <p:cNvSpPr/>
          <p:nvPr/>
        </p:nvSpPr>
        <p:spPr>
          <a:xfrm>
            <a:off x="318475" y="1997839"/>
            <a:ext cx="8482625" cy="2862322"/>
          </a:xfrm>
          <a:prstGeom prst="rect">
            <a:avLst/>
          </a:prstGeom>
        </p:spPr>
        <p:txBody>
          <a:bodyPr wrap="square">
            <a:spAutoFit/>
          </a:bodyPr>
          <a:lstStyle/>
          <a:p>
            <a:r>
              <a:rPr lang="tr-TR" dirty="0" smtClean="0">
                <a:solidFill>
                  <a:srgbClr val="222222"/>
                </a:solidFill>
              </a:rPr>
              <a:t>Bu seminerde sizlere oyun oynayarak çocuklarımızın yeni bilgi ve beceriler öğrenerek hayatında karşılaştığı stres ve olumsuz deneyimler ile baş etme becerilerini nasıl geliştirebileceğini fark edeceğiz. </a:t>
            </a:r>
          </a:p>
          <a:p>
            <a:r>
              <a:rPr lang="tr-TR" dirty="0" smtClean="0">
                <a:solidFill>
                  <a:srgbClr val="222222"/>
                </a:solidFill>
              </a:rPr>
              <a:t>Oyun </a:t>
            </a:r>
            <a:r>
              <a:rPr lang="tr-TR" dirty="0">
                <a:solidFill>
                  <a:srgbClr val="222222"/>
                </a:solidFill>
              </a:rPr>
              <a:t>Oynamak için Vakit Yaratın Problem çözme becerisi yaratıcı bir süreçtir. Bu beceriyi geliştiren her şey psikolojik sağlamlığı da o kadar besler. Çocuklar doğal olarak meraklı, keşfetmeye hazır, yaratıcıdır ve sürekli soru sorarlar. </a:t>
            </a:r>
            <a:endParaRPr lang="tr-TR" dirty="0" smtClean="0">
              <a:solidFill>
                <a:srgbClr val="222222"/>
              </a:solidFill>
            </a:endParaRPr>
          </a:p>
          <a:p>
            <a:r>
              <a:rPr lang="tr-TR" dirty="0"/>
              <a:t>Onlara oyun oynayabilecekleri, yaratıcılıklarını geliştirebilecek alanlar oluşturarak, oyunlarına müdahale etmeden değiştirmeye çalışmadan katılarak oyunların ve oyuncakların geliştiren ve iyileştiren büyülü dünyalarına tanık olabilirsiniz.</a:t>
            </a:r>
          </a:p>
          <a:p>
            <a:endParaRPr lang="tr-TR" dirty="0"/>
          </a:p>
        </p:txBody>
      </p:sp>
      <p:sp>
        <p:nvSpPr>
          <p:cNvPr id="11" name="Metin kutusu 10"/>
          <p:cNvSpPr txBox="1"/>
          <p:nvPr/>
        </p:nvSpPr>
        <p:spPr>
          <a:xfrm>
            <a:off x="318475" y="4860161"/>
            <a:ext cx="6075336" cy="1631216"/>
          </a:xfrm>
          <a:prstGeom prst="rect">
            <a:avLst/>
          </a:prstGeom>
          <a:noFill/>
        </p:spPr>
        <p:txBody>
          <a:bodyPr wrap="square" rtlCol="0">
            <a:spAutoFit/>
          </a:bodyPr>
          <a:lstStyle/>
          <a:p>
            <a:r>
              <a:rPr lang="tr-TR" sz="4000" dirty="0" smtClean="0">
                <a:latin typeface="a song for jennifer" panose="02000000000000000000" pitchFamily="2" charset="0"/>
              </a:rPr>
              <a:t>Her yaşın bir hali vardır.</a:t>
            </a:r>
          </a:p>
          <a:p>
            <a:r>
              <a:rPr lang="tr-TR" sz="4000" dirty="0" smtClean="0">
                <a:latin typeface="a song for jennifer" panose="02000000000000000000" pitchFamily="2" charset="0"/>
              </a:rPr>
              <a:t>Çocukluğun yakışığı da oyundur.</a:t>
            </a:r>
          </a:p>
          <a:p>
            <a:r>
              <a:rPr lang="tr-TR" sz="2000" dirty="0"/>
              <a:t>	</a:t>
            </a:r>
            <a:r>
              <a:rPr lang="tr-TR" sz="2000" dirty="0" smtClean="0"/>
              <a:t>		</a:t>
            </a:r>
            <a:r>
              <a:rPr lang="tr-TR" dirty="0" smtClean="0"/>
              <a:t>	</a:t>
            </a:r>
            <a:r>
              <a:rPr lang="tr-TR" dirty="0" err="1" smtClean="0"/>
              <a:t>İbni</a:t>
            </a:r>
            <a:r>
              <a:rPr lang="tr-TR" dirty="0" smtClean="0"/>
              <a:t> SİNA</a:t>
            </a:r>
            <a:endParaRPr lang="tr-TR" dirty="0"/>
          </a:p>
        </p:txBody>
      </p:sp>
    </p:spTree>
    <p:extLst>
      <p:ext uri="{BB962C8B-B14F-4D97-AF65-F5344CB8AC3E}">
        <p14:creationId xmlns:p14="http://schemas.microsoft.com/office/powerpoint/2010/main" xmlns="" val="1941492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a:extLst>
              <a:ext uri="{28A0092B-C50C-407E-A947-70E740481C1C}">
                <a14:useLocalDpi xmlns:a14="http://schemas.microsoft.com/office/drawing/2010/main" xmlns="" val="0"/>
              </a:ext>
            </a:extLst>
          </a:blip>
          <a:srcRect l="30313"/>
          <a:stretch/>
        </p:blipFill>
        <p:spPr>
          <a:xfrm flipH="1">
            <a:off x="0" y="0"/>
            <a:ext cx="12192000" cy="6858000"/>
          </a:xfrm>
          <a:prstGeom prst="rect">
            <a:avLst/>
          </a:prstGeom>
        </p:spPr>
      </p:pic>
      <p:sp>
        <p:nvSpPr>
          <p:cNvPr id="4" name="Dikdörtgen 3"/>
          <p:cNvSpPr/>
          <p:nvPr/>
        </p:nvSpPr>
        <p:spPr>
          <a:xfrm>
            <a:off x="585422" y="2709799"/>
            <a:ext cx="5585014" cy="2308324"/>
          </a:xfrm>
          <a:prstGeom prst="rect">
            <a:avLst/>
          </a:prstGeom>
        </p:spPr>
        <p:txBody>
          <a:bodyPr wrap="square">
            <a:spAutoFit/>
          </a:bodyPr>
          <a:lstStyle/>
          <a:p>
            <a:pPr algn="ctr"/>
            <a:r>
              <a:rPr lang="tr-TR" sz="2400" dirty="0" smtClean="0">
                <a:solidFill>
                  <a:schemeClr val="accent5">
                    <a:lumMod val="50000"/>
                  </a:schemeClr>
                </a:solidFill>
                <a:cs typeface="Times New Roman" panose="02020603050405020304" pitchFamily="18" charset="0"/>
              </a:rPr>
              <a:t>Psikolojik sağlamlıkla ilgili yapılan çalışmalarda, psikolojik sağlamlık düzeyleri yüksek bireylerin, karşılaştıkları yoksulluk, şiddet, hastalık ve daha pek çok stresli yaşam olayıyla, daha başarılı bir biçimde mücadele ettikleri saptanmıştır. </a:t>
            </a:r>
            <a:endParaRPr lang="tr-TR" sz="2400" dirty="0">
              <a:solidFill>
                <a:schemeClr val="accent5">
                  <a:lumMod val="50000"/>
                </a:schemeClr>
              </a:solidFill>
              <a:cs typeface="Times New Roman" panose="02020603050405020304" pitchFamily="18" charset="0"/>
            </a:endParaRPr>
          </a:p>
        </p:txBody>
      </p:sp>
      <p:sp>
        <p:nvSpPr>
          <p:cNvPr id="5" name="Dikdörtgen 4"/>
          <p:cNvSpPr/>
          <p:nvPr/>
        </p:nvSpPr>
        <p:spPr>
          <a:xfrm>
            <a:off x="634251" y="1153184"/>
            <a:ext cx="11277601" cy="830997"/>
          </a:xfrm>
          <a:prstGeom prst="rect">
            <a:avLst/>
          </a:prstGeom>
        </p:spPr>
        <p:txBody>
          <a:bodyPr wrap="square">
            <a:spAutoFit/>
          </a:bodyPr>
          <a:lstStyle/>
          <a:p>
            <a:pPr algn="just"/>
            <a:r>
              <a:rPr lang="tr-TR" sz="2400" dirty="0" smtClean="0">
                <a:solidFill>
                  <a:schemeClr val="accent5">
                    <a:lumMod val="50000"/>
                  </a:schemeClr>
                </a:solidFill>
              </a:rPr>
              <a:t>Psikolojik sağlamlık, çok zor koşullara karşın kişinin bu olumsuz koşulların üstesinden başarıyla gelebilme ve uyum sağlayabilme yeteneği anlamına gelmektedir. </a:t>
            </a:r>
            <a:endParaRPr lang="tr-TR" sz="2400" dirty="0">
              <a:solidFill>
                <a:schemeClr val="accent5">
                  <a:lumMod val="50000"/>
                </a:schemeClr>
              </a:solidFill>
            </a:endParaRPr>
          </a:p>
        </p:txBody>
      </p:sp>
      <p:sp>
        <p:nvSpPr>
          <p:cNvPr id="2" name="Metin kutusu 1"/>
          <p:cNvSpPr txBox="1"/>
          <p:nvPr/>
        </p:nvSpPr>
        <p:spPr>
          <a:xfrm>
            <a:off x="2850777" y="399621"/>
            <a:ext cx="6521823" cy="769441"/>
          </a:xfrm>
          <a:prstGeom prst="rect">
            <a:avLst/>
          </a:prstGeom>
          <a:noFill/>
        </p:spPr>
        <p:txBody>
          <a:bodyPr wrap="square" rtlCol="0">
            <a:spAutoFit/>
          </a:bodyPr>
          <a:lstStyle/>
          <a:p>
            <a:pPr algn="ctr"/>
            <a:r>
              <a:rPr lang="tr-TR" sz="4400" dirty="0" smtClean="0">
                <a:solidFill>
                  <a:srgbClr val="FF0000"/>
                </a:solidFill>
                <a:latin typeface="Airways PERSONAL USE ONLY" pitchFamily="2" charset="-94"/>
              </a:rPr>
              <a:t>Psikolojik Sağlamlık</a:t>
            </a:r>
            <a:endParaRPr lang="tr-TR" sz="4400" dirty="0">
              <a:solidFill>
                <a:srgbClr val="FF0000"/>
              </a:solidFill>
              <a:latin typeface="Airways PERSONAL USE ONLY" pitchFamily="2" charset="-94"/>
            </a:endParaRPr>
          </a:p>
        </p:txBody>
      </p:sp>
      <p:pic>
        <p:nvPicPr>
          <p:cNvPr id="3" name="Resim 2"/>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tretch>
            <a:fillRect/>
          </a:stretch>
        </p:blipFill>
        <p:spPr>
          <a:xfrm>
            <a:off x="6456400" y="2382361"/>
            <a:ext cx="5079365" cy="4177778"/>
          </a:xfrm>
          <a:prstGeom prst="rect">
            <a:avLst/>
          </a:prstGeom>
        </p:spPr>
      </p:pic>
      <p:sp>
        <p:nvSpPr>
          <p:cNvPr id="6" name="Dikdörtgen 5"/>
          <p:cNvSpPr/>
          <p:nvPr/>
        </p:nvSpPr>
        <p:spPr>
          <a:xfrm>
            <a:off x="7028329" y="3343905"/>
            <a:ext cx="3931024" cy="2169825"/>
          </a:xfrm>
          <a:prstGeom prst="rect">
            <a:avLst/>
          </a:prstGeom>
        </p:spPr>
        <p:txBody>
          <a:bodyPr wrap="square">
            <a:spAutoFit/>
          </a:bodyPr>
          <a:lstStyle/>
          <a:p>
            <a:pPr algn="ctr">
              <a:lnSpc>
                <a:spcPct val="150000"/>
              </a:lnSpc>
            </a:pPr>
            <a:r>
              <a:rPr lang="tr-TR" b="1" dirty="0">
                <a:solidFill>
                  <a:srgbClr val="C00000"/>
                </a:solidFill>
              </a:rPr>
              <a:t>Bu bireylerin, aynı zamanda etkili problem çözme yeteneği ve etkili kişiler arası iletişim becerileri gibi olumlu özelliklere sahip oldukları vurgulanmıştır. </a:t>
            </a:r>
          </a:p>
        </p:txBody>
      </p:sp>
    </p:spTree>
    <p:extLst>
      <p:ext uri="{BB962C8B-B14F-4D97-AF65-F5344CB8AC3E}">
        <p14:creationId xmlns:p14="http://schemas.microsoft.com/office/powerpoint/2010/main" xmlns="" val="19870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2">
            <a:extLst>
              <a:ext uri="{28A0092B-C50C-407E-A947-70E740481C1C}">
                <a14:useLocalDpi xmlns:a14="http://schemas.microsoft.com/office/drawing/2010/main" xmlns="" val="0"/>
              </a:ext>
            </a:extLst>
          </a:blip>
          <a:srcRect l="29843"/>
          <a:stretch/>
        </p:blipFill>
        <p:spPr>
          <a:xfrm flipH="1">
            <a:off x="0" y="-38100"/>
            <a:ext cx="12192000" cy="6858000"/>
          </a:xfrm>
          <a:prstGeom prst="rect">
            <a:avLst/>
          </a:prstGeom>
        </p:spPr>
      </p:pic>
      <p:sp>
        <p:nvSpPr>
          <p:cNvPr id="4" name="Dikdörtgen 3"/>
          <p:cNvSpPr/>
          <p:nvPr/>
        </p:nvSpPr>
        <p:spPr>
          <a:xfrm>
            <a:off x="7416053" y="3618357"/>
            <a:ext cx="4186518" cy="1477328"/>
          </a:xfrm>
          <a:prstGeom prst="rect">
            <a:avLst/>
          </a:prstGeom>
          <a:ln w="31750" cap="rnd">
            <a:beve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tr-TR" dirty="0">
                <a:solidFill>
                  <a:srgbClr val="000000"/>
                </a:solidFill>
                <a:latin typeface="Proxima"/>
              </a:rPr>
              <a:t>Psikolojik sağlamlık, pozitif psikolojinin çalıştığı konulardan biri. Zor durumlar karşısında adeta bir hacıyatmaz gibi yeniden ayağa kalkma ve toparlanma yeteneği olarak </a:t>
            </a:r>
            <a:r>
              <a:rPr lang="tr-TR" dirty="0" smtClean="0">
                <a:solidFill>
                  <a:srgbClr val="000000"/>
                </a:solidFill>
                <a:latin typeface="Proxima"/>
              </a:rPr>
              <a:t>tanımlanıyor</a:t>
            </a:r>
            <a:r>
              <a:rPr lang="tr-TR" dirty="0">
                <a:solidFill>
                  <a:srgbClr val="000000"/>
                </a:solidFill>
                <a:latin typeface="Proxima"/>
              </a:rPr>
              <a:t>.</a:t>
            </a:r>
            <a:endParaRPr lang="tr-TR" dirty="0"/>
          </a:p>
        </p:txBody>
      </p:sp>
      <p:sp>
        <p:nvSpPr>
          <p:cNvPr id="5" name="Dikdörtgen 4"/>
          <p:cNvSpPr/>
          <p:nvPr/>
        </p:nvSpPr>
        <p:spPr>
          <a:xfrm>
            <a:off x="466163" y="552493"/>
            <a:ext cx="6949890" cy="5170646"/>
          </a:xfrm>
          <a:prstGeom prst="rect">
            <a:avLst/>
          </a:prstGeom>
        </p:spPr>
        <p:txBody>
          <a:bodyPr wrap="square">
            <a:spAutoFit/>
          </a:bodyPr>
          <a:lstStyle/>
          <a:p>
            <a:r>
              <a:rPr lang="tr-TR" sz="2400" b="1" u="sng" dirty="0">
                <a:solidFill>
                  <a:schemeClr val="accent5">
                    <a:lumMod val="75000"/>
                  </a:schemeClr>
                </a:solidFill>
              </a:rPr>
              <a:t>Psikolojik sağlamlığı yüksek kişilerin,</a:t>
            </a:r>
          </a:p>
          <a:p>
            <a:pPr>
              <a:buFont typeface="Arial" panose="020B0604020202020204" pitchFamily="34" charset="0"/>
              <a:buChar char="•"/>
            </a:pPr>
            <a:r>
              <a:rPr lang="tr-TR" dirty="0">
                <a:solidFill>
                  <a:srgbClr val="000000"/>
                </a:solidFill>
              </a:rPr>
              <a:t>Kendi kaynaklarının farkında olduğu,</a:t>
            </a:r>
          </a:p>
          <a:p>
            <a:pPr>
              <a:buFont typeface="Arial" panose="020B0604020202020204" pitchFamily="34" charset="0"/>
              <a:buChar char="•"/>
            </a:pPr>
            <a:r>
              <a:rPr lang="tr-TR" dirty="0">
                <a:solidFill>
                  <a:srgbClr val="000000"/>
                </a:solidFill>
              </a:rPr>
              <a:t>Problem çözme, dikkat ve adapte olma yeteneklerinin gelişmiş olduğu,</a:t>
            </a:r>
          </a:p>
          <a:p>
            <a:pPr>
              <a:buFont typeface="Arial" panose="020B0604020202020204" pitchFamily="34" charset="0"/>
              <a:buChar char="•"/>
            </a:pPr>
            <a:r>
              <a:rPr lang="tr-TR" dirty="0">
                <a:solidFill>
                  <a:srgbClr val="000000"/>
                </a:solidFill>
              </a:rPr>
              <a:t>Gerçekçi yaşam amaçlarının olduğu,</a:t>
            </a:r>
          </a:p>
          <a:p>
            <a:pPr>
              <a:buFont typeface="Arial" panose="020B0604020202020204" pitchFamily="34" charset="0"/>
              <a:buChar char="•"/>
            </a:pPr>
            <a:r>
              <a:rPr lang="tr-TR" dirty="0">
                <a:solidFill>
                  <a:srgbClr val="000000"/>
                </a:solidFill>
              </a:rPr>
              <a:t>Öz-yeterlilik, öz-denetim, öz-saygı, öz-güven ve özerkliklerinin gelişmiş olduğu,</a:t>
            </a:r>
          </a:p>
          <a:p>
            <a:pPr>
              <a:buFont typeface="Arial" panose="020B0604020202020204" pitchFamily="34" charset="0"/>
              <a:buChar char="•"/>
            </a:pPr>
            <a:r>
              <a:rPr lang="tr-TR" dirty="0">
                <a:solidFill>
                  <a:srgbClr val="000000"/>
                </a:solidFill>
              </a:rPr>
              <a:t>Duygularını düzenleyebildikleri,</a:t>
            </a:r>
          </a:p>
          <a:p>
            <a:pPr>
              <a:buFont typeface="Arial" panose="020B0604020202020204" pitchFamily="34" charset="0"/>
              <a:buChar char="•"/>
            </a:pPr>
            <a:r>
              <a:rPr lang="tr-TR" dirty="0">
                <a:solidFill>
                  <a:srgbClr val="000000"/>
                </a:solidFill>
              </a:rPr>
              <a:t>Duygularının farkında olup onları bastırmadıkları,</a:t>
            </a:r>
          </a:p>
          <a:p>
            <a:pPr>
              <a:buFont typeface="Arial" panose="020B0604020202020204" pitchFamily="34" charset="0"/>
              <a:buChar char="•"/>
            </a:pPr>
            <a:r>
              <a:rPr lang="tr-TR" dirty="0">
                <a:solidFill>
                  <a:srgbClr val="000000"/>
                </a:solidFill>
              </a:rPr>
              <a:t>İyimser ve </a:t>
            </a:r>
            <a:r>
              <a:rPr lang="tr-TR" dirty="0" smtClean="0">
                <a:solidFill>
                  <a:srgbClr val="000000"/>
                </a:solidFill>
              </a:rPr>
              <a:t>ümit var </a:t>
            </a:r>
            <a:r>
              <a:rPr lang="tr-TR" dirty="0">
                <a:solidFill>
                  <a:srgbClr val="000000"/>
                </a:solidFill>
              </a:rPr>
              <a:t>kişiler oldukları,</a:t>
            </a:r>
          </a:p>
          <a:p>
            <a:pPr>
              <a:buFont typeface="Arial" panose="020B0604020202020204" pitchFamily="34" charset="0"/>
              <a:buChar char="•"/>
            </a:pPr>
            <a:r>
              <a:rPr lang="tr-TR" dirty="0">
                <a:solidFill>
                  <a:srgbClr val="000000"/>
                </a:solidFill>
              </a:rPr>
              <a:t>Kendilerini oldukları gibi kabul ettikleri,</a:t>
            </a:r>
          </a:p>
          <a:p>
            <a:pPr>
              <a:buFont typeface="Arial" panose="020B0604020202020204" pitchFamily="34" charset="0"/>
              <a:buChar char="•"/>
            </a:pPr>
            <a:r>
              <a:rPr lang="tr-TR" dirty="0">
                <a:solidFill>
                  <a:srgbClr val="000000"/>
                </a:solidFill>
              </a:rPr>
              <a:t>Mizah anlayışlarının olduğu,</a:t>
            </a:r>
          </a:p>
          <a:p>
            <a:pPr>
              <a:buFont typeface="Arial" panose="020B0604020202020204" pitchFamily="34" charset="0"/>
              <a:buChar char="•"/>
            </a:pPr>
            <a:r>
              <a:rPr lang="tr-TR" dirty="0">
                <a:solidFill>
                  <a:srgbClr val="000000"/>
                </a:solidFill>
              </a:rPr>
              <a:t>Pozitif duyguları daha çok yaşadıkları,</a:t>
            </a:r>
          </a:p>
          <a:p>
            <a:pPr>
              <a:buFont typeface="Arial" panose="020B0604020202020204" pitchFamily="34" charset="0"/>
              <a:buChar char="•"/>
            </a:pPr>
            <a:r>
              <a:rPr lang="tr-TR" dirty="0">
                <a:solidFill>
                  <a:srgbClr val="000000"/>
                </a:solidFill>
              </a:rPr>
              <a:t>Maneviyat sahibi oldukları,</a:t>
            </a:r>
          </a:p>
          <a:p>
            <a:pPr>
              <a:buFont typeface="Arial" panose="020B0604020202020204" pitchFamily="34" charset="0"/>
              <a:buChar char="•"/>
            </a:pPr>
            <a:r>
              <a:rPr lang="tr-TR" dirty="0">
                <a:solidFill>
                  <a:srgbClr val="000000"/>
                </a:solidFill>
              </a:rPr>
              <a:t>Değiştiremeyecekleri şeyleri kabullendikleri,</a:t>
            </a:r>
          </a:p>
          <a:p>
            <a:pPr>
              <a:buFont typeface="Arial" panose="020B0604020202020204" pitchFamily="34" charset="0"/>
              <a:buChar char="•"/>
            </a:pPr>
            <a:r>
              <a:rPr lang="tr-TR" dirty="0">
                <a:solidFill>
                  <a:srgbClr val="000000"/>
                </a:solidFill>
              </a:rPr>
              <a:t>Fiziksel olarak aktif kişiler oldukları,</a:t>
            </a:r>
          </a:p>
          <a:p>
            <a:pPr>
              <a:buFont typeface="Arial" panose="020B0604020202020204" pitchFamily="34" charset="0"/>
              <a:buChar char="•"/>
            </a:pPr>
            <a:r>
              <a:rPr lang="tr-TR" dirty="0">
                <a:solidFill>
                  <a:srgbClr val="000000"/>
                </a:solidFill>
              </a:rPr>
              <a:t>Ve başlarına gelen olayların geçici olduğunun farkında oldukları gözlenmiş</a:t>
            </a:r>
            <a:r>
              <a:rPr lang="tr-TR" dirty="0" smtClean="0">
                <a:solidFill>
                  <a:srgbClr val="000000"/>
                </a:solidFill>
              </a:rPr>
              <a:t>.</a:t>
            </a:r>
            <a:r>
              <a:rPr lang="tr-TR" dirty="0">
                <a:solidFill>
                  <a:srgbClr val="000000"/>
                </a:solidFill>
              </a:rPr>
              <a:t/>
            </a:r>
            <a:br>
              <a:rPr lang="tr-TR" dirty="0">
                <a:solidFill>
                  <a:srgbClr val="000000"/>
                </a:solidFill>
              </a:rPr>
            </a:br>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2000" y="1317239"/>
            <a:ext cx="2254624" cy="2254624"/>
          </a:xfrm>
          <a:prstGeom prst="rect">
            <a:avLst/>
          </a:prstGeom>
        </p:spPr>
      </p:pic>
    </p:spTree>
    <p:extLst>
      <p:ext uri="{BB962C8B-B14F-4D97-AF65-F5344CB8AC3E}">
        <p14:creationId xmlns:p14="http://schemas.microsoft.com/office/powerpoint/2010/main" xmlns="" val="3098409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7158318" y="4216587"/>
            <a:ext cx="3854824" cy="923330"/>
          </a:xfrm>
          <a:prstGeom prst="rect">
            <a:avLst/>
          </a:prstGeom>
        </p:spPr>
        <p:txBody>
          <a:bodyPr wrap="square">
            <a:spAutoFit/>
          </a:bodyPr>
          <a:lstStyle/>
          <a:p>
            <a:pPr algn="ctr"/>
            <a:r>
              <a:rPr lang="tr-TR" b="0" i="0" dirty="0" smtClean="0">
                <a:solidFill>
                  <a:srgbClr val="000000"/>
                </a:solidFill>
                <a:effectLst/>
                <a:latin typeface="Arial" panose="020B0604020202020204" pitchFamily="34" charset="0"/>
              </a:rPr>
              <a:t>Ünlü oyun terapisti Garry </a:t>
            </a:r>
            <a:r>
              <a:rPr lang="tr-TR" b="0" i="0" dirty="0" err="1" smtClean="0">
                <a:solidFill>
                  <a:srgbClr val="000000"/>
                </a:solidFill>
                <a:effectLst/>
                <a:latin typeface="Arial" panose="020B0604020202020204" pitchFamily="34" charset="0"/>
              </a:rPr>
              <a:t>Landreth</a:t>
            </a:r>
            <a:r>
              <a:rPr lang="tr-TR" b="0" i="0" dirty="0" smtClean="0">
                <a:solidFill>
                  <a:srgbClr val="000000"/>
                </a:solidFill>
                <a:effectLst/>
                <a:latin typeface="Arial" panose="020B0604020202020204" pitchFamily="34" charset="0"/>
              </a:rPr>
              <a:t>, “Oyun çocuğun dili, oyuncaklar ise onların kelimeleridir” demiştir.</a:t>
            </a:r>
            <a:endParaRPr lang="tr-TR" dirty="0"/>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2498503"/>
            <a:ext cx="5876365" cy="4359498"/>
          </a:xfrm>
          <a:prstGeom prst="rect">
            <a:avLst/>
          </a:prstGeom>
        </p:spPr>
      </p:pic>
      <p:sp>
        <p:nvSpPr>
          <p:cNvPr id="5" name="Dikdörtgen 4"/>
          <p:cNvSpPr/>
          <p:nvPr/>
        </p:nvSpPr>
        <p:spPr>
          <a:xfrm>
            <a:off x="690282" y="949063"/>
            <a:ext cx="10811435" cy="2308324"/>
          </a:xfrm>
          <a:prstGeom prst="rect">
            <a:avLst/>
          </a:prstGeom>
        </p:spPr>
        <p:txBody>
          <a:bodyPr wrap="square">
            <a:spAutoFit/>
          </a:bodyPr>
          <a:lstStyle/>
          <a:p>
            <a:pPr algn="ctr"/>
            <a:r>
              <a:rPr lang="tr-TR" b="1" dirty="0" smtClean="0"/>
              <a:t>Çocuğun gözü ile bakıldığında oyun çocuğun en önemli işi, oyuncakları ise en önemli aracıdır. </a:t>
            </a:r>
          </a:p>
          <a:p>
            <a:pPr algn="ctr"/>
            <a:r>
              <a:rPr lang="tr-TR" dirty="0" smtClean="0"/>
              <a:t>Çocukların, gelişimsel yönden sağlıklı olabilmesi için beslenme, uyku gibi gereksinimleri kadar oyuna gereksinim duyulmaktadır. Bu temel gereksinimin karşılanmaması veya sınırlandırılması, toplumun çekirdeğini oluşturan çocukların sağlıksız bir şekilde gelişmelerine neden olur. Oyun, çocukların olayları farklı bakış açılarıyla görmelerine, yaratıcılıklarının gelişmesine, sevinç ve hüzün gibi duygularının farkına varmalarına, arkadaş grupları içinde toplumsallaşıp, ahlaki ve sosyal kurallara uymayı öğrenmelerine, fiziksel açıdan kas ve kemik yapılarının gelişmesine, ifade yeteneklerinin ve kelime hazinelerinin gelişmesine yardımcı olmaktadır. Çocuklar için uygun oyun ortamları oluşturmalı, gerekli materyalleri sunularak oyun oynamaları desteklemelidirler. </a:t>
            </a:r>
            <a:endParaRPr lang="tr-TR" dirty="0"/>
          </a:p>
        </p:txBody>
      </p:sp>
      <p:sp>
        <p:nvSpPr>
          <p:cNvPr id="3" name="Dikdörtgen 2"/>
          <p:cNvSpPr/>
          <p:nvPr/>
        </p:nvSpPr>
        <p:spPr>
          <a:xfrm>
            <a:off x="6468035" y="3805518"/>
            <a:ext cx="5033682" cy="1828800"/>
          </a:xfrm>
          <a:prstGeom prst="rect">
            <a:avLst/>
          </a:prstGeom>
          <a:noFill/>
          <a:ln w="196850" cap="rnd">
            <a:solidFill>
              <a:srgbClr val="B9E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3593022" y="117630"/>
            <a:ext cx="5364997" cy="769441"/>
          </a:xfrm>
          <a:prstGeom prst="rect">
            <a:avLst/>
          </a:prstGeom>
          <a:noFill/>
        </p:spPr>
        <p:txBody>
          <a:bodyPr wrap="square" rtlCol="0">
            <a:spAutoFit/>
          </a:bodyPr>
          <a:lstStyle/>
          <a:p>
            <a:pPr algn="ctr"/>
            <a:r>
              <a:rPr lang="tr-TR" sz="4400" spc="600" dirty="0" smtClean="0">
                <a:solidFill>
                  <a:srgbClr val="0070C0"/>
                </a:solidFill>
                <a:latin typeface="321impact" panose="02000000000000000000" pitchFamily="2" charset="0"/>
              </a:rPr>
              <a:t>OYUN VE ÇOCUK</a:t>
            </a:r>
            <a:endParaRPr lang="tr-TR" sz="4400" spc="600" dirty="0">
              <a:solidFill>
                <a:srgbClr val="0070C0"/>
              </a:solidFill>
              <a:latin typeface="321impact" panose="02000000000000000000" pitchFamily="2"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63300" y="5837694"/>
            <a:ext cx="1028700" cy="1028700"/>
          </a:xfrm>
          <a:prstGeom prst="rect">
            <a:avLst/>
          </a:prstGeom>
        </p:spPr>
      </p:pic>
    </p:spTree>
    <p:extLst>
      <p:ext uri="{BB962C8B-B14F-4D97-AF65-F5344CB8AC3E}">
        <p14:creationId xmlns:p14="http://schemas.microsoft.com/office/powerpoint/2010/main" xmlns="" val="428351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319293" y="125744"/>
            <a:ext cx="9934414" cy="800219"/>
          </a:xfrm>
          <a:prstGeom prst="rect">
            <a:avLst/>
          </a:prstGeom>
          <a:noFill/>
        </p:spPr>
        <p:txBody>
          <a:bodyPr wrap="square" rtlCol="0">
            <a:spAutoFit/>
          </a:bodyPr>
          <a:lstStyle/>
          <a:p>
            <a:pPr algn="ctr"/>
            <a:r>
              <a:rPr lang="tr-TR" sz="2800" dirty="0" smtClean="0">
                <a:solidFill>
                  <a:srgbClr val="FF0000"/>
                </a:solidFill>
                <a:latin typeface="andyallshort" panose="02000603000000000000" pitchFamily="2" charset="0"/>
              </a:rPr>
              <a:t>Çocuklar Oynayarak Neyi, Nasıl Öğrenirler?</a:t>
            </a:r>
          </a:p>
          <a:p>
            <a:endParaRPr lang="tr-TR" dirty="0"/>
          </a:p>
        </p:txBody>
      </p:sp>
      <p:sp>
        <p:nvSpPr>
          <p:cNvPr id="5" name="Metin kutusu 4"/>
          <p:cNvSpPr txBox="1"/>
          <p:nvPr/>
        </p:nvSpPr>
        <p:spPr>
          <a:xfrm>
            <a:off x="670871" y="982667"/>
            <a:ext cx="10582836" cy="1200329"/>
          </a:xfrm>
          <a:prstGeom prst="rect">
            <a:avLst/>
          </a:prstGeom>
          <a:noFill/>
        </p:spPr>
        <p:txBody>
          <a:bodyPr wrap="square" rtlCol="0">
            <a:spAutoFit/>
          </a:bodyPr>
          <a:lstStyle/>
          <a:p>
            <a:pPr algn="ctr"/>
            <a:r>
              <a:rPr lang="tr-TR" dirty="0" smtClean="0">
                <a:solidFill>
                  <a:srgbClr val="FF0000"/>
                </a:solidFill>
              </a:rPr>
              <a:t>Oyun, çocuklara fiziksel ve zihinsel beceri edinme fırsatı sunar.</a:t>
            </a:r>
          </a:p>
          <a:p>
            <a:endParaRPr lang="tr-TR" dirty="0" smtClean="0">
              <a:solidFill>
                <a:srgbClr val="FF0000"/>
              </a:solidFill>
            </a:endParaRPr>
          </a:p>
          <a:p>
            <a:pPr algn="just"/>
            <a:r>
              <a:rPr lang="tr-TR" dirty="0" smtClean="0"/>
              <a:t>«Sallanma, zıplama ve koşma gibi hareketli oyunlar çocukların motor becerilerini, beden hakimiyetlerini, güçlerini dayanıklılıklarını geliştirmelerine ve beyin gelişimlerine katkıda bulunur.</a:t>
            </a:r>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17220" y="2526540"/>
            <a:ext cx="9006130" cy="4331460"/>
          </a:xfrm>
          <a:prstGeom prst="rect">
            <a:avLst/>
          </a:prstGeom>
        </p:spPr>
      </p:pic>
      <p:cxnSp>
        <p:nvCxnSpPr>
          <p:cNvPr id="6" name="Düz Bağlayıcı 5"/>
          <p:cNvCxnSpPr/>
          <p:nvPr/>
        </p:nvCxnSpPr>
        <p:spPr>
          <a:xfrm flipV="1">
            <a:off x="2938866" y="774913"/>
            <a:ext cx="6695268" cy="1549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9479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80501" y="1095138"/>
            <a:ext cx="11064652" cy="1477328"/>
          </a:xfrm>
          <a:prstGeom prst="rect">
            <a:avLst/>
          </a:prstGeom>
          <a:noFill/>
        </p:spPr>
        <p:txBody>
          <a:bodyPr wrap="square" rtlCol="0">
            <a:spAutoFit/>
          </a:bodyPr>
          <a:lstStyle/>
          <a:p>
            <a:pPr algn="ctr"/>
            <a:r>
              <a:rPr lang="tr-TR" dirty="0" smtClean="0">
                <a:solidFill>
                  <a:srgbClr val="FF0000"/>
                </a:solidFill>
              </a:rPr>
              <a:t>Akademik becerilerinin birçoğunu öğrenme fırsatı bulur.</a:t>
            </a:r>
          </a:p>
          <a:p>
            <a:endParaRPr lang="tr-TR" dirty="0" smtClean="0">
              <a:solidFill>
                <a:srgbClr val="FF0000"/>
              </a:solidFill>
            </a:endParaRPr>
          </a:p>
          <a:p>
            <a:r>
              <a:rPr lang="tr-TR" dirty="0" smtClean="0"/>
              <a:t>Yapbozlar, şekil eşleştirme oyunları </a:t>
            </a:r>
            <a:r>
              <a:rPr lang="tr-TR" dirty="0" err="1" smtClean="0"/>
              <a:t>vb</a:t>
            </a:r>
            <a:r>
              <a:rPr lang="tr-TR" dirty="0" smtClean="0"/>
              <a:t> oyunlar akıl yürütme, sayma, okuma , sınıflandırma çözümleme, ellerini kullanma ve kurgulama becerilerini geliştirmelerine katkıda bulunur.</a:t>
            </a:r>
          </a:p>
          <a:p>
            <a:endParaRPr lang="tr-TR" dirty="0"/>
          </a:p>
        </p:txBody>
      </p:sp>
      <p:sp>
        <p:nvSpPr>
          <p:cNvPr id="3" name="Metin kutusu 2"/>
          <p:cNvSpPr txBox="1"/>
          <p:nvPr/>
        </p:nvSpPr>
        <p:spPr>
          <a:xfrm>
            <a:off x="1319293" y="125744"/>
            <a:ext cx="9934414" cy="800219"/>
          </a:xfrm>
          <a:prstGeom prst="rect">
            <a:avLst/>
          </a:prstGeom>
          <a:noFill/>
        </p:spPr>
        <p:txBody>
          <a:bodyPr wrap="square" rtlCol="0">
            <a:spAutoFit/>
          </a:bodyPr>
          <a:lstStyle/>
          <a:p>
            <a:pPr algn="ctr"/>
            <a:r>
              <a:rPr lang="tr-TR" sz="2800" dirty="0" smtClean="0">
                <a:solidFill>
                  <a:srgbClr val="FF0000"/>
                </a:solidFill>
                <a:latin typeface="andyallshort" panose="02000603000000000000" pitchFamily="2" charset="0"/>
              </a:rPr>
              <a:t>Çocuklar Oynayarak Neyi, Nasıl Öğrenirler?</a:t>
            </a:r>
          </a:p>
          <a:p>
            <a:endParaRPr lang="tr-TR" dirty="0"/>
          </a:p>
        </p:txBody>
      </p:sp>
      <p:cxnSp>
        <p:nvCxnSpPr>
          <p:cNvPr id="5" name="Düz Bağlayıcı 4"/>
          <p:cNvCxnSpPr/>
          <p:nvPr/>
        </p:nvCxnSpPr>
        <p:spPr>
          <a:xfrm flipV="1">
            <a:off x="2938866" y="774913"/>
            <a:ext cx="6695268" cy="15498"/>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Resim 5"/>
          <p:cNvPicPr>
            <a:picLocks noChangeAspect="1"/>
          </p:cNvPicPr>
          <p:nvPr/>
        </p:nvPicPr>
        <p:blipFill rotWithShape="1">
          <a:blip r:embed="rId2">
            <a:extLst>
              <a:ext uri="{28A0092B-C50C-407E-A947-70E740481C1C}">
                <a14:useLocalDpi xmlns:a14="http://schemas.microsoft.com/office/drawing/2010/main" xmlns="" val="0"/>
              </a:ext>
            </a:extLst>
          </a:blip>
          <a:srcRect r="52722" b="46215"/>
          <a:stretch/>
        </p:blipFill>
        <p:spPr>
          <a:xfrm>
            <a:off x="5789021" y="2741641"/>
            <a:ext cx="4397404" cy="3688597"/>
          </a:xfrm>
          <a:prstGeom prst="rect">
            <a:avLst/>
          </a:prstGeom>
        </p:spPr>
      </p:pic>
      <p:pic>
        <p:nvPicPr>
          <p:cNvPr id="7" name="Resim 6"/>
          <p:cNvPicPr>
            <a:picLocks noChangeAspect="1"/>
          </p:cNvPicPr>
          <p:nvPr/>
        </p:nvPicPr>
        <p:blipFill rotWithShape="1">
          <a:blip r:embed="rId2">
            <a:extLst>
              <a:ext uri="{28A0092B-C50C-407E-A947-70E740481C1C}">
                <a14:useLocalDpi xmlns:a14="http://schemas.microsoft.com/office/drawing/2010/main" xmlns="" val="0"/>
              </a:ext>
            </a:extLst>
          </a:blip>
          <a:srcRect l="51944" b="49378"/>
          <a:stretch/>
        </p:blipFill>
        <p:spPr>
          <a:xfrm>
            <a:off x="1319293" y="2958618"/>
            <a:ext cx="4469728" cy="3471620"/>
          </a:xfrm>
          <a:prstGeom prst="rect">
            <a:avLst/>
          </a:prstGeom>
        </p:spPr>
      </p:pic>
    </p:spTree>
    <p:extLst>
      <p:ext uri="{BB962C8B-B14F-4D97-AF65-F5344CB8AC3E}">
        <p14:creationId xmlns:p14="http://schemas.microsoft.com/office/powerpoint/2010/main" xmlns="" val="9032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TotalTime>
  <Words>1246</Words>
  <Application>Microsoft Office PowerPoint</Application>
  <PresentationFormat>Özel</PresentationFormat>
  <Paragraphs>106</Paragraphs>
  <Slides>19</Slides>
  <Notes>0</Notes>
  <HiddenSlides>0</HiddenSlides>
  <MMClips>1</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vector>
  </TitlesOfParts>
  <Company>Progressive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tr</cp:lastModifiedBy>
  <cp:revision>33</cp:revision>
  <dcterms:created xsi:type="dcterms:W3CDTF">2020-10-19T06:36:39Z</dcterms:created>
  <dcterms:modified xsi:type="dcterms:W3CDTF">2020-12-22T18:45:42Z</dcterms:modified>
</cp:coreProperties>
</file>