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257" r:id="rId3"/>
    <p:sldId id="264" r:id="rId4"/>
    <p:sldId id="260" r:id="rId5"/>
    <p:sldId id="259" r:id="rId6"/>
    <p:sldId id="261" r:id="rId7"/>
    <p:sldId id="266" r:id="rId8"/>
    <p:sldId id="281" r:id="rId9"/>
    <p:sldId id="268" r:id="rId10"/>
    <p:sldId id="271" r:id="rId11"/>
    <p:sldId id="278" r:id="rId12"/>
    <p:sldId id="279" r:id="rId13"/>
    <p:sldId id="286" r:id="rId14"/>
    <p:sldId id="287" r:id="rId15"/>
    <p:sldId id="272" r:id="rId16"/>
    <p:sldId id="273" r:id="rId17"/>
    <p:sldId id="282" r:id="rId18"/>
    <p:sldId id="274" r:id="rId19"/>
    <p:sldId id="283" r:id="rId20"/>
    <p:sldId id="275" r:id="rId21"/>
    <p:sldId id="276" r:id="rId22"/>
    <p:sldId id="280" r:id="rId23"/>
    <p:sldId id="28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2323"/>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384" autoAdjust="0"/>
  </p:normalViewPr>
  <p:slideViewPr>
    <p:cSldViewPr>
      <p:cViewPr varScale="1">
        <p:scale>
          <a:sx n="60" d="100"/>
          <a:sy n="60" d="100"/>
        </p:scale>
        <p:origin x="-164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4CF4-EB51-4260-A911-B323EA75166F}" type="datetimeFigureOut">
              <a:rPr lang="tr-TR" smtClean="0"/>
              <a:pPr/>
              <a:t>16.1.2021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1178D-24AD-4921-AC81-D90F3AFBAC26}" type="slidenum">
              <a:rPr lang="tr-TR" smtClean="0"/>
              <a:pPr/>
              <a:t>‹#›</a:t>
            </a:fld>
            <a:endParaRPr lang="tr-TR"/>
          </a:p>
        </p:txBody>
      </p:sp>
    </p:spTree>
    <p:extLst>
      <p:ext uri="{BB962C8B-B14F-4D97-AF65-F5344CB8AC3E}">
        <p14:creationId xmlns:p14="http://schemas.microsoft.com/office/powerpoint/2010/main" xmlns="" val="22506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pPr/>
              <a:t>16.1.2021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284762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pPr/>
              <a:t>16.1.2021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331439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pPr/>
              <a:t>16.1.2021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407910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pPr/>
              <a:t>16.1.2021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24723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D7C467-A276-4965-98AF-8CA2AB0E6E47}" type="datetimeFigureOut">
              <a:rPr lang="tr-TR" smtClean="0"/>
              <a:pPr/>
              <a:t>16.1.2021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294808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D7C467-A276-4965-98AF-8CA2AB0E6E47}" type="datetimeFigureOut">
              <a:rPr lang="tr-TR" smtClean="0"/>
              <a:pPr/>
              <a:t>16.1.2021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12823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D7C467-A276-4965-98AF-8CA2AB0E6E47}" type="datetimeFigureOut">
              <a:rPr lang="tr-TR" smtClean="0"/>
              <a:pPr/>
              <a:t>16.1.2021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80594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D7C467-A276-4965-98AF-8CA2AB0E6E47}" type="datetimeFigureOut">
              <a:rPr lang="tr-TR" smtClean="0"/>
              <a:pPr/>
              <a:t>16.1.2021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28046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D7C467-A276-4965-98AF-8CA2AB0E6E47}" type="datetimeFigureOut">
              <a:rPr lang="tr-TR" smtClean="0"/>
              <a:pPr/>
              <a:t>16.1.2021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17751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D7C467-A276-4965-98AF-8CA2AB0E6E47}" type="datetimeFigureOut">
              <a:rPr lang="tr-TR" smtClean="0"/>
              <a:pPr/>
              <a:t>16.1.2021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149775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D7C467-A276-4965-98AF-8CA2AB0E6E47}" type="datetimeFigureOut">
              <a:rPr lang="tr-TR" smtClean="0"/>
              <a:pPr/>
              <a:t>16.1.2021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4220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7C467-A276-4965-98AF-8CA2AB0E6E47}" type="datetimeFigureOut">
              <a:rPr lang="tr-TR" smtClean="0"/>
              <a:pPr/>
              <a:t>16.1.2021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A3DF1-BFF2-4738-8EC1-773315093C6B}" type="slidenum">
              <a:rPr lang="tr-TR" smtClean="0"/>
              <a:pPr/>
              <a:t>‹#›</a:t>
            </a:fld>
            <a:endParaRPr lang="tr-TR"/>
          </a:p>
        </p:txBody>
      </p:sp>
    </p:spTree>
    <p:extLst>
      <p:ext uri="{BB962C8B-B14F-4D97-AF65-F5344CB8AC3E}">
        <p14:creationId xmlns:p14="http://schemas.microsoft.com/office/powerpoint/2010/main" xmlns="" val="128901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27384"/>
            <a:ext cx="6408712" cy="6861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Metin kutusu 3"/>
          <p:cNvSpPr txBox="1"/>
          <p:nvPr/>
        </p:nvSpPr>
        <p:spPr>
          <a:xfrm>
            <a:off x="2627784" y="2132856"/>
            <a:ext cx="4032448" cy="2123658"/>
          </a:xfrm>
          <a:prstGeom prst="rect">
            <a:avLst/>
          </a:prstGeom>
          <a:noFill/>
        </p:spPr>
        <p:txBody>
          <a:bodyPr wrap="square" rtlCol="0">
            <a:spAutoFit/>
          </a:bodyPr>
          <a:lstStyle/>
          <a:p>
            <a:pPr algn="ctr">
              <a:lnSpc>
                <a:spcPct val="150000"/>
              </a:lnSpc>
            </a:pPr>
            <a:r>
              <a:rPr lang="tr-TR" sz="4400" spc="300" dirty="0" smtClean="0">
                <a:latin typeface="Viner Hand ITC" panose="03070502030502020203" pitchFamily="66" charset="0"/>
              </a:rPr>
              <a:t>ÖGRENME STİLLERİ</a:t>
            </a:r>
            <a:endParaRPr lang="tr-TR" sz="4400" spc="300" dirty="0">
              <a:latin typeface="Viner Hand ITC" panose="03070502030502020203" pitchFamily="66" charset="0"/>
            </a:endParaRPr>
          </a:p>
        </p:txBody>
      </p:sp>
      <p:sp>
        <p:nvSpPr>
          <p:cNvPr id="6" name="Yay 5"/>
          <p:cNvSpPr/>
          <p:nvPr/>
        </p:nvSpPr>
        <p:spPr>
          <a:xfrm>
            <a:off x="3779912" y="2447177"/>
            <a:ext cx="288032" cy="45719"/>
          </a:xfrm>
          <a:prstGeom prst="arc">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Tree>
    <p:extLst>
      <p:ext uri="{BB962C8B-B14F-4D97-AF65-F5344CB8AC3E}">
        <p14:creationId xmlns:p14="http://schemas.microsoft.com/office/powerpoint/2010/main" xmlns="" val="162271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ota png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4292898"/>
            <a:ext cx="8532440" cy="25924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36512" y="109076"/>
            <a:ext cx="9101046" cy="4832092"/>
          </a:xfrm>
          <a:prstGeom prst="rect">
            <a:avLst/>
          </a:prstGeom>
          <a:noFill/>
        </p:spPr>
        <p:txBody>
          <a:bodyPr wrap="square" lIns="720000">
            <a:spAutoFit/>
          </a:bodyPr>
          <a:lstStyle/>
          <a:p>
            <a:pPr>
              <a:lnSpc>
                <a:spcPct val="200000"/>
              </a:lnSpc>
            </a:pPr>
            <a:endParaRPr lang="tr-TR" sz="1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Bir </a:t>
            </a:r>
            <a:r>
              <a:rPr lang="tr-TR" sz="1400" b="1" dirty="0">
                <a:solidFill>
                  <a:schemeClr val="accent1">
                    <a:lumMod val="75000"/>
                  </a:schemeClr>
                </a:solidFill>
                <a:latin typeface="Times New Roman" panose="02020603050405020304" pitchFamily="18" charset="0"/>
                <a:cs typeface="Times New Roman" panose="02020603050405020304" pitchFamily="18" charset="0"/>
              </a:rPr>
              <a:t>çalışma grubu oluşturulmalı veya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çalışma arkadaşı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olmalıdır.</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Gözle okuma esnasında hiçbir şey anlamayabilirler. Bu nedenle en azından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kendi kulağının duyabileceği bir sesle okumalarına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izin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verilmelidir</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Olay ve kavramları birinin anlatması ile daha iyi anlarlar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Öğrenilmesi gereken bilgiye dair komik bir şarkı/ melodi üretip yüksek sesle söyleyerek öğrenme sürecini hem stiline uygun hem de eğlenceli hale getirebilirler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Tarihleri</a:t>
            </a:r>
            <a:r>
              <a:rPr lang="tr-TR" sz="1400" b="1" dirty="0">
                <a:solidFill>
                  <a:schemeClr val="accent1">
                    <a:lumMod val="75000"/>
                  </a:schemeClr>
                </a:solidFill>
                <a:latin typeface="Times New Roman" panose="02020603050405020304" pitchFamily="18" charset="0"/>
                <a:cs typeface="Times New Roman" panose="02020603050405020304" pitchFamily="18" charset="0"/>
              </a:rPr>
              <a:t>, isimleri ve olguları kafiye (ses) benzerliği aracılığıyla öğrenip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hatırlayabilirler</a:t>
            </a:r>
            <a:r>
              <a:rPr lang="tr-TR" sz="1400" b="1" dirty="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Kukla , şiir ve sözel oyunlar aracılığıyla zevkli bir öğrenme süreci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yaşaması önerilir.</a:t>
            </a:r>
            <a:r>
              <a:rPr lang="tr-TR" sz="1400" b="1" dirty="0">
                <a:solidFill>
                  <a:schemeClr val="accent1">
                    <a:lumMod val="75000"/>
                  </a:schemeClr>
                </a:solidFill>
                <a:latin typeface="Times New Roman" panose="02020603050405020304" pitchFamily="18" charset="0"/>
                <a:cs typeface="Times New Roman" panose="02020603050405020304" pitchFamily="18" charset="0"/>
              </a:rPr>
              <a:t/>
            </a:r>
            <a:br>
              <a:rPr lang="tr-TR" sz="1400" b="1" dirty="0">
                <a:solidFill>
                  <a:schemeClr val="accent1">
                    <a:lumMod val="75000"/>
                  </a:schemeClr>
                </a:solidFill>
                <a:latin typeface="Times New Roman" panose="02020603050405020304" pitchFamily="18" charset="0"/>
                <a:cs typeface="Times New Roman" panose="02020603050405020304" pitchFamily="18" charset="0"/>
              </a:rPr>
            </a:b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Bilgisayar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ile ses kayıtları da yaparak çeşitli sunumlar hazırlamaları kolayca öğrenmelerine yardımcı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  olacaktır</a:t>
            </a:r>
            <a:endParaRPr lang="tr-TR" sz="1400" b="1" u="sng"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5" name="Picture 8" descr="nota png ile ilgili görsel sonucu"/>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87630" y="523200"/>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nota png ile ilgili görsel sonucu"/>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1099264"/>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nota png ile ilgili görsel sonucu"/>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1747336"/>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nota png ile ilgili görsel sonucu"/>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2323400"/>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nota png ile ilgili görsel sonucu"/>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3043480"/>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8" descr="nota png ile ilgili görsel sonucu"/>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3547536"/>
            <a:ext cx="323930" cy="457528"/>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8" descr="nota png ile ilgili görsel sonucu"/>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a:off x="248689" y="4064135"/>
            <a:ext cx="323930" cy="457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4286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690811"/>
            <a:ext cx="3888432" cy="4546501"/>
          </a:xfrm>
          <a:prstGeom prst="rect">
            <a:avLst/>
          </a:prstGeom>
        </p:spPr>
        <p:txBody>
          <a:bodyPr wrap="square">
            <a:spAutoFit/>
          </a:bodyPr>
          <a:lstStyle/>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Yapılanı hatırlarlar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Dokunma ve hareket </a:t>
            </a:r>
            <a:r>
              <a:rPr lang="tr-TR" sz="1200" b="1" dirty="0" smtClean="0">
                <a:latin typeface="Times New Roman" panose="02020603050405020304" pitchFamily="18" charset="0"/>
                <a:cs typeface="Times New Roman" panose="02020603050405020304" pitchFamily="18" charset="0"/>
              </a:rPr>
              <a:t>önemlidir Akıllarında hareket enerjisi daha iyi kaldığı için, öğrenecekleri şeylerle temas kurarak öğrenir.</a:t>
            </a:r>
            <a:endParaRPr lang="tr-TR" sz="1200" b="1" dirty="0">
              <a:latin typeface="Times New Roman" panose="02020603050405020304" pitchFamily="18" charset="0"/>
              <a:cs typeface="Times New Roman" panose="02020603050405020304" pitchFamily="18" charset="0"/>
            </a:endParaRP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Oyunlara bayılırlar. Ya eğlendirmelidirler ya da eğlenmelidirler.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Taklit ederek ve deneyerek öğrenirler</a:t>
            </a:r>
            <a:r>
              <a:rPr lang="tr-TR" sz="1200" b="1" dirty="0" smtClean="0">
                <a:latin typeface="Times New Roman" panose="02020603050405020304" pitchFamily="18" charset="0"/>
                <a:cs typeface="Times New Roman" panose="02020603050405020304" pitchFamily="18" charset="0"/>
              </a:rPr>
              <a:t>.</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Deney yolu ile öğrenme bu öğrenci için idealdir.</a:t>
            </a:r>
            <a:endParaRPr lang="tr-TR" sz="1200" b="1" dirty="0">
              <a:latin typeface="Times New Roman" panose="02020603050405020304" pitchFamily="18" charset="0"/>
              <a:cs typeface="Times New Roman" panose="02020603050405020304" pitchFamily="18" charset="0"/>
            </a:endParaRP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Dokunarak anlam çıkarmaya çalışırlar.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Hissettiklerinden </a:t>
            </a:r>
            <a:r>
              <a:rPr lang="tr-TR" sz="1200" b="1" dirty="0">
                <a:latin typeface="Times New Roman" panose="02020603050405020304" pitchFamily="18" charset="0"/>
                <a:cs typeface="Times New Roman" panose="02020603050405020304" pitchFamily="18" charset="0"/>
              </a:rPr>
              <a:t>konuşmayı severler.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Sportif olmaya müsaittirler.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Hareket içeren etkinlikleri </a:t>
            </a:r>
            <a:r>
              <a:rPr lang="tr-TR" sz="1200" b="1" dirty="0" smtClean="0">
                <a:latin typeface="Times New Roman" panose="02020603050405020304" pitchFamily="18" charset="0"/>
                <a:cs typeface="Times New Roman" panose="02020603050405020304" pitchFamily="18" charset="0"/>
              </a:rPr>
              <a:t>severler: dans etmeyi, koşmayı, </a:t>
            </a:r>
            <a:r>
              <a:rPr lang="tr-TR" sz="1200" b="1" dirty="0">
                <a:latin typeface="Times New Roman" panose="02020603050405020304" pitchFamily="18" charset="0"/>
                <a:cs typeface="Times New Roman" panose="02020603050405020304" pitchFamily="18" charset="0"/>
              </a:rPr>
              <a:t>yüzmeyi, yemeyi, yemek pişirmeyi, gezmeyi.</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Laboratuvar </a:t>
            </a:r>
            <a:r>
              <a:rPr lang="tr-TR" sz="1200" b="1" dirty="0">
                <a:latin typeface="Times New Roman" panose="02020603050405020304" pitchFamily="18" charset="0"/>
                <a:cs typeface="Times New Roman" panose="02020603050405020304" pitchFamily="18" charset="0"/>
              </a:rPr>
              <a:t>ortamlarında çok başarılıdırlar.</a:t>
            </a:r>
            <a:endParaRPr lang="tr-TR" sz="1600" b="1" dirty="0">
              <a:latin typeface="Times New Roman" panose="02020603050405020304" pitchFamily="18" charset="0"/>
              <a:cs typeface="Times New Roman" panose="02020603050405020304" pitchFamily="18" charset="0"/>
            </a:endParaRPr>
          </a:p>
        </p:txBody>
      </p:sp>
      <p:pic>
        <p:nvPicPr>
          <p:cNvPr id="5" name="Picture 16" descr="C:\Users\Asus\Desktop\ÖĞRENME STİLLERİ\big_paper.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5400000">
            <a:off x="3678032" y="941782"/>
            <a:ext cx="5476236" cy="556050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4555452" y="1700808"/>
            <a:ext cx="3998651" cy="4242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tr-TR" sz="1200" b="1" dirty="0" smtClean="0">
                <a:solidFill>
                  <a:schemeClr val="tx1"/>
                </a:solidFill>
              </a:rPr>
              <a:t>Konuşulanı </a:t>
            </a:r>
            <a:r>
              <a:rPr lang="tr-TR" sz="1200" b="1" dirty="0">
                <a:solidFill>
                  <a:schemeClr val="tx1"/>
                </a:solidFill>
              </a:rPr>
              <a:t>veya görüleni hatırlamakta zorlanırlar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Okumakta </a:t>
            </a:r>
            <a:r>
              <a:rPr lang="tr-TR" sz="1200" b="1" dirty="0">
                <a:solidFill>
                  <a:schemeClr val="tx1"/>
                </a:solidFill>
              </a:rPr>
              <a:t>zorlanmışlardır ya da zorlanmaktadırlar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İşittiklerinden </a:t>
            </a:r>
            <a:r>
              <a:rPr lang="tr-TR" sz="1200" b="1" dirty="0">
                <a:solidFill>
                  <a:schemeClr val="tx1"/>
                </a:solidFill>
              </a:rPr>
              <a:t>anlam çıkarmakta zorlanırlar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Yazım </a:t>
            </a:r>
            <a:r>
              <a:rPr lang="tr-TR" sz="1200" b="1" dirty="0">
                <a:solidFill>
                  <a:schemeClr val="tx1"/>
                </a:solidFill>
              </a:rPr>
              <a:t>hataları çok yaparlar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Okumayı </a:t>
            </a:r>
            <a:r>
              <a:rPr lang="tr-TR" sz="1200" b="1" dirty="0">
                <a:solidFill>
                  <a:schemeClr val="tx1"/>
                </a:solidFill>
              </a:rPr>
              <a:t>sevmezler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Bulundukları </a:t>
            </a:r>
            <a:r>
              <a:rPr lang="tr-TR" sz="1200" b="1" dirty="0">
                <a:solidFill>
                  <a:schemeClr val="tx1"/>
                </a:solidFill>
              </a:rPr>
              <a:t>ortamın durumuna önem vermeden hareket ederler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Vücutları </a:t>
            </a:r>
            <a:r>
              <a:rPr lang="tr-TR" sz="1200" b="1" dirty="0">
                <a:solidFill>
                  <a:schemeClr val="tx1"/>
                </a:solidFill>
              </a:rPr>
              <a:t>ile karşılık verirler. (atarlar, </a:t>
            </a:r>
            <a:r>
              <a:rPr lang="tr-TR" sz="1200" b="1" dirty="0" err="1">
                <a:solidFill>
                  <a:schemeClr val="tx1"/>
                </a:solidFill>
              </a:rPr>
              <a:t>iterler,vururlar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Kendi </a:t>
            </a:r>
            <a:r>
              <a:rPr lang="tr-TR" sz="1200" b="1" dirty="0">
                <a:solidFill>
                  <a:schemeClr val="tx1"/>
                </a:solidFill>
              </a:rPr>
              <a:t>stilinde sunulmazsa sunulan bilgileri algılamakta yavaş kalabilirler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Farkında </a:t>
            </a:r>
            <a:r>
              <a:rPr lang="tr-TR" sz="1200" b="1" dirty="0">
                <a:solidFill>
                  <a:schemeClr val="tx1"/>
                </a:solidFill>
              </a:rPr>
              <a:t>olmadan insanlara dokunmaya yatkındırlar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u="sng" dirty="0">
                <a:solidFill>
                  <a:schemeClr val="tx1"/>
                </a:solidFill>
              </a:rPr>
              <a:t>Parmak kaldırmak, öğretmenin kendisini görmesini beklemeyi zaman kaybı olarak görürler. Hemen harekete geçerler. Öğretmenin ”Tahtayı kim silecek?” demesi yerlerinden fırlamaları  için yeterlidir.</a:t>
            </a:r>
          </a:p>
          <a:p>
            <a:pPr marL="285750" indent="-285750">
              <a:lnSpc>
                <a:spcPct val="150000"/>
              </a:lnSpc>
              <a:buFont typeface="Wingdings" panose="05000000000000000000" pitchFamily="2" charset="2"/>
              <a:buChar char="ü"/>
            </a:pPr>
            <a:endParaRPr lang="tr-TR" sz="1200" b="1" dirty="0">
              <a:solidFill>
                <a:schemeClr val="tx1"/>
              </a:solidFill>
            </a:endParaRPr>
          </a:p>
        </p:txBody>
      </p:sp>
      <p:pic>
        <p:nvPicPr>
          <p:cNvPr id="1030" name="Picture 6" descr="C:\Users\Asus\Desktop\ÖĞRENME STİLLERİ\56de913d1dc524552a8b4580.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5616" y="-1"/>
            <a:ext cx="1431408" cy="126876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Users\Asus\Desktop\ÖĞRENME STİLLERİ\56de913d1dc524552a8b4580.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6164928" y="-1"/>
            <a:ext cx="1431408" cy="126876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a:off x="2483768" y="519063"/>
            <a:ext cx="4007753" cy="461665"/>
          </a:xfrm>
          <a:prstGeom prst="rect">
            <a:avLst/>
          </a:prstGeom>
          <a:noFill/>
        </p:spPr>
        <p:txBody>
          <a:bodyPr wrap="square" rtlCol="0">
            <a:spAutoFit/>
          </a:bodyPr>
          <a:lstStyle/>
          <a:p>
            <a:r>
              <a:rPr lang="tr-TR" sz="2400" b="1" dirty="0" err="1" smtClean="0">
                <a:latin typeface="Arial Narrow" panose="020B0606020202030204" pitchFamily="34" charset="0"/>
              </a:rPr>
              <a:t>Kinestetik</a:t>
            </a:r>
            <a:r>
              <a:rPr lang="tr-TR" sz="2400" b="1" dirty="0" smtClean="0">
                <a:latin typeface="Arial Narrow" panose="020B0606020202030204" pitchFamily="34" charset="0"/>
              </a:rPr>
              <a:t>/ dokunsal Öğrenme</a:t>
            </a:r>
            <a:endParaRPr lang="tr-TR" sz="2400" b="1" dirty="0">
              <a:latin typeface="Arial Narrow" panose="020B0606020202030204" pitchFamily="34" charset="0"/>
            </a:endParaRPr>
          </a:p>
        </p:txBody>
      </p:sp>
      <p:sp>
        <p:nvSpPr>
          <p:cNvPr id="8" name="Metin kutusu 7"/>
          <p:cNvSpPr txBox="1"/>
          <p:nvPr/>
        </p:nvSpPr>
        <p:spPr>
          <a:xfrm>
            <a:off x="251520" y="1268760"/>
            <a:ext cx="3240359" cy="369332"/>
          </a:xfrm>
          <a:prstGeom prst="rect">
            <a:avLst/>
          </a:prstGeom>
          <a:noFill/>
        </p:spPr>
        <p:txBody>
          <a:bodyPr wrap="square" rtlCol="0">
            <a:spAutoFit/>
          </a:bodyPr>
          <a:lstStyle/>
          <a:p>
            <a:r>
              <a:rPr lang="tr-TR" b="1" spc="300" dirty="0" smtClean="0">
                <a:solidFill>
                  <a:schemeClr val="accent3">
                    <a:lumMod val="75000"/>
                  </a:schemeClr>
                </a:solidFill>
                <a:latin typeface="Arial Narrow" panose="020B0606020202030204" pitchFamily="34" charset="0"/>
              </a:rPr>
              <a:t>Dokunsal  Öğreniciler</a:t>
            </a:r>
            <a:endParaRPr lang="tr-TR" b="1" spc="300" dirty="0">
              <a:solidFill>
                <a:schemeClr val="accent3">
                  <a:lumMod val="75000"/>
                </a:schemeClr>
              </a:solidFill>
              <a:latin typeface="Arial Narrow" panose="020B0606020202030204" pitchFamily="34" charset="0"/>
            </a:endParaRPr>
          </a:p>
        </p:txBody>
      </p:sp>
      <p:sp>
        <p:nvSpPr>
          <p:cNvPr id="9" name="Metin kutusu 8"/>
          <p:cNvSpPr txBox="1"/>
          <p:nvPr/>
        </p:nvSpPr>
        <p:spPr>
          <a:xfrm>
            <a:off x="4867978" y="1268760"/>
            <a:ext cx="3096344" cy="400110"/>
          </a:xfrm>
          <a:prstGeom prst="rect">
            <a:avLst/>
          </a:prstGeom>
          <a:noFill/>
        </p:spPr>
        <p:txBody>
          <a:bodyPr wrap="square" rtlCol="0">
            <a:spAutoFit/>
          </a:bodyPr>
          <a:lstStyle/>
          <a:p>
            <a:pPr algn="ctr"/>
            <a:r>
              <a:rPr lang="tr-TR" sz="2000" b="1" spc="300" dirty="0" smtClean="0"/>
              <a:t>Zayıf Yanları</a:t>
            </a:r>
            <a:endParaRPr lang="tr-TR" sz="2000" b="1" spc="300" dirty="0"/>
          </a:p>
        </p:txBody>
      </p:sp>
    </p:spTree>
    <p:extLst>
      <p:ext uri="{BB962C8B-B14F-4D97-AF65-F5344CB8AC3E}">
        <p14:creationId xmlns:p14="http://schemas.microsoft.com/office/powerpoint/2010/main" xmlns="" val="357243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27584" y="692696"/>
            <a:ext cx="8129872" cy="429348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Rol yapma, dans, yap-boz ve hareket odaklı oyunları öğrenme sürecinde kullanılması tavsiye edilir.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Sanatsal aktivitelerle de birçok bilgiyi öğrenmelerini kolaylaştırabilir.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Ders dinlerken söz hakkı verildiğinde tahtada ayakta rahat hareket ederek konuşmaya teşvik edilmelidir.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Çalışırken ellerinde kitap ya da kartlarla ileri geri yürüyerek yüksek sesle okumaları yararlı olur.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Ellerini kullanabileceği çalışmalar yapılmalıdır.</a:t>
            </a:r>
            <a:r>
              <a:rPr lang="tr-TR" altLang="tr-TR" sz="1400" b="1" dirty="0"/>
              <a:t> </a:t>
            </a:r>
            <a:r>
              <a:rPr lang="tr-TR" altLang="tr-TR" sz="1400" b="1" dirty="0">
                <a:latin typeface="Times New Roman" panose="02020603050405020304" pitchFamily="18" charset="0"/>
                <a:cs typeface="Times New Roman" panose="02020603050405020304" pitchFamily="18" charset="0"/>
              </a:rPr>
              <a:t>Sözcükleri ya da sözel bilgileri öğretirken sözcükler</a:t>
            </a:r>
            <a:br>
              <a:rPr lang="tr-TR" altLang="tr-TR" sz="1400" b="1" dirty="0">
                <a:latin typeface="Times New Roman" panose="02020603050405020304" pitchFamily="18" charset="0"/>
                <a:cs typeface="Times New Roman" panose="02020603050405020304" pitchFamily="18" charset="0"/>
              </a:rPr>
            </a:br>
            <a:r>
              <a:rPr lang="tr-TR" altLang="tr-TR" sz="1400" b="1" dirty="0">
                <a:latin typeface="Times New Roman" panose="02020603050405020304" pitchFamily="18" charset="0"/>
                <a:cs typeface="Times New Roman" panose="02020603050405020304" pitchFamily="18" charset="0"/>
              </a:rPr>
              <a:t>kuma yazdırılabilir.</a:t>
            </a:r>
            <a:endParaRPr lang="tr-TR" sz="14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Laboratuvar çalışmaları için fazladan zaman ayrılmalı, evde deneyler yapmaları izin verilmelidir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Konu ile ilgili müze, tarihi yerler gibi yaşayarak öğrenebileceği mekanlar ziyaret edilmelidir.</a:t>
            </a: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Sözcükleri ya da sözel bilgileri öğrenirken kuma yazdırma yöntemi </a:t>
            </a:r>
            <a:r>
              <a:rPr lang="tr-TR" sz="1400" b="1" dirty="0" smtClean="0">
                <a:latin typeface="Times New Roman" panose="02020603050405020304" pitchFamily="18" charset="0"/>
                <a:cs typeface="Times New Roman" panose="02020603050405020304" pitchFamily="18" charset="0"/>
              </a:rPr>
              <a:t>uygulanabilir.</a:t>
            </a: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Hareket hâlindeyken daha iyi öğrenirler. (Örneğin, kondisyon bisikletinde kitap okuduklarında daha iyi anlarlar.)</a:t>
            </a:r>
          </a:p>
          <a:p>
            <a:pPr marL="285750" indent="-285750">
              <a:lnSpc>
                <a:spcPct val="150000"/>
              </a:lnSpc>
              <a:buFont typeface="Wingdings" panose="05000000000000000000" pitchFamily="2" charset="2"/>
              <a:buChar char="ü"/>
            </a:pPr>
            <a:endParaRPr lang="tr-TR" sz="14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146957" y="5301208"/>
            <a:ext cx="8961547" cy="1435160"/>
          </a:xfrm>
          <a:prstGeom prst="rect">
            <a:avLst/>
          </a:prstGeom>
          <a:ln w="25400">
            <a:solidFill>
              <a:schemeClr val="accent1">
                <a:lumMod val="75000"/>
              </a:schemeClr>
            </a:solidFill>
            <a:prstDash val="lgDash"/>
          </a:ln>
        </p:spPr>
        <p:txBody>
          <a:bodyPr wrap="square" lIns="216000" tIns="144000" rIns="216000" bIns="180000">
            <a:spAutoFit/>
          </a:bodyPr>
          <a:lstStyle/>
          <a:p>
            <a:pPr>
              <a:lnSpc>
                <a:spcPct val="150000"/>
              </a:lnSpc>
              <a:spcBef>
                <a:spcPct val="50000"/>
              </a:spcBef>
            </a:pPr>
            <a:r>
              <a:rPr lang="tr-TR" altLang="tr-TR" sz="1600" b="1" dirty="0" err="1">
                <a:latin typeface="Times New Roman" panose="02020603050405020304" pitchFamily="18" charset="0"/>
                <a:cs typeface="Times New Roman" panose="02020603050405020304" pitchFamily="18" charset="0"/>
              </a:rPr>
              <a:t>Kinestetik</a:t>
            </a:r>
            <a:r>
              <a:rPr lang="tr-TR" altLang="tr-TR" sz="1600" dirty="0">
                <a:latin typeface="Times New Roman" panose="02020603050405020304" pitchFamily="18" charset="0"/>
                <a:cs typeface="Times New Roman" panose="02020603050405020304" pitchFamily="18" charset="0"/>
              </a:rPr>
              <a:t> öğrenci ağlayamadığına göre tepkisini başka türlü gösterecektir. Bu da izinsiz yerinden kalkma, çeşitli bahaneler ile arkadaşlarını rahatsız etme şeklinde olacaktır ve bu tepkilere mani olundukça daha şiddetli şekilde tepki verecektir.</a:t>
            </a:r>
          </a:p>
        </p:txBody>
      </p:sp>
      <p:sp>
        <p:nvSpPr>
          <p:cNvPr id="7" name="AutoShape 6" descr="deney tüpü png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20688"/>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787" y="1368469"/>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132856"/>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924944"/>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861" y="3652848"/>
            <a:ext cx="591797" cy="57550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ikdörtgen 9"/>
          <p:cNvSpPr/>
          <p:nvPr/>
        </p:nvSpPr>
        <p:spPr>
          <a:xfrm>
            <a:off x="1763688" y="211382"/>
            <a:ext cx="6840760" cy="523220"/>
          </a:xfrm>
          <a:prstGeom prst="rect">
            <a:avLst/>
          </a:prstGeom>
        </p:spPr>
        <p:txBody>
          <a:bodyPr wrap="square">
            <a:spAutoFit/>
          </a:bodyPr>
          <a:lstStyle/>
          <a:p>
            <a:pPr algn="ctr"/>
            <a:r>
              <a:rPr lang="tr-TR" sz="1400" b="1" spc="300" dirty="0" smtClean="0">
                <a:solidFill>
                  <a:schemeClr val="accent3">
                    <a:lumMod val="75000"/>
                  </a:schemeClr>
                </a:solidFill>
                <a:latin typeface="Bookman Old Style" panose="02050604050505020204" pitchFamily="18" charset="0"/>
              </a:rPr>
              <a:t>DOKUNMA/KİNESTETİK </a:t>
            </a:r>
            <a:r>
              <a:rPr lang="tr-TR" sz="1400" b="1" spc="300" dirty="0">
                <a:solidFill>
                  <a:schemeClr val="accent3">
                    <a:lumMod val="75000"/>
                  </a:schemeClr>
                </a:solidFill>
                <a:latin typeface="Bookman Old Style" panose="02050604050505020204" pitchFamily="18" charset="0"/>
              </a:rPr>
              <a:t>ÖĞRENME STİLİNE SAHİP </a:t>
            </a:r>
            <a:endParaRPr lang="tr-TR" sz="1400" b="1" spc="300" dirty="0" smtClean="0">
              <a:solidFill>
                <a:schemeClr val="accent3">
                  <a:lumMod val="75000"/>
                </a:schemeClr>
              </a:solidFill>
              <a:latin typeface="Bookman Old Style" panose="02050604050505020204" pitchFamily="18" charset="0"/>
            </a:endParaRPr>
          </a:p>
          <a:p>
            <a:pPr algn="ctr"/>
            <a:r>
              <a:rPr lang="tr-TR" sz="1400" b="1" spc="300" dirty="0" smtClean="0">
                <a:solidFill>
                  <a:schemeClr val="accent3">
                    <a:lumMod val="75000"/>
                  </a:schemeClr>
                </a:solidFill>
                <a:latin typeface="Bookman Old Style" panose="02050604050505020204" pitchFamily="18" charset="0"/>
              </a:rPr>
              <a:t>ÇOCUKLARA </a:t>
            </a:r>
            <a:r>
              <a:rPr lang="tr-TR" sz="1400" b="1" spc="300" dirty="0">
                <a:solidFill>
                  <a:schemeClr val="accent3">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xmlns="" val="557784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996692"/>
            <a:ext cx="7992888" cy="3693319"/>
          </a:xfrm>
          <a:prstGeom prst="rect">
            <a:avLst/>
          </a:prstGeom>
        </p:spPr>
        <p:txBody>
          <a:bodyPr wrap="square">
            <a:spAutoFit/>
          </a:bodyPr>
          <a:lstStyle/>
          <a:p>
            <a:endParaRPr lang="tr-TR" b="1" dirty="0"/>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Dağınıklığı </a:t>
            </a:r>
            <a:r>
              <a:rPr lang="tr-TR" sz="1400" b="1" dirty="0">
                <a:latin typeface="Times New Roman" panose="02020603050405020304" pitchFamily="18" charset="0"/>
                <a:cs typeface="Times New Roman" panose="02020603050405020304" pitchFamily="18" charset="0"/>
              </a:rPr>
              <a:t>sevdiklerinden; tertipli olmalarını sağlamak için anne-babalar ya da büyükler, onları sürekli suçlama, dağınık olduklarını söyleme, aldığı bir eşyayı daha sonra yerine koyma gibi öğütler verme yerine, bu dağınıklığın kendileri için ne anlama geldiği onlara anlatmaya çalışmaları ve aşırı uçlardaki her konuda, onu tersine özendirmeye çalışmaları daha etkili olacaktır</a:t>
            </a:r>
            <a:r>
              <a:rPr lang="tr-TR" sz="1400" b="1" dirty="0" smtClean="0">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Düzenli olmaları konusunda baskı yapılmamalıdır. Annesiyle sürekli mücadele edebilir ve karşı çıkabilir. Bu tür durumda anne çocuğuna, ne hissettiğini anlatmaya çalışmalı, bu </a:t>
            </a:r>
            <a:r>
              <a:rPr lang="tr-TR" sz="1400" b="1" dirty="0" smtClean="0">
                <a:latin typeface="Times New Roman" panose="02020603050405020304" pitchFamily="18" charset="0"/>
                <a:cs typeface="Times New Roman" panose="02020603050405020304" pitchFamily="18" charset="0"/>
              </a:rPr>
              <a:t>karışıklığın</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kendisini nasıl etkilediğini çocuğuna izah etmelidir. Bu şekilde davranma çocuğun annesini anlamasını </a:t>
            </a:r>
            <a:r>
              <a:rPr lang="tr-TR" sz="1400" b="1" dirty="0" smtClean="0">
                <a:latin typeface="Times New Roman" panose="02020603050405020304" pitchFamily="18" charset="0"/>
                <a:cs typeface="Times New Roman" panose="02020603050405020304" pitchFamily="18" charset="0"/>
              </a:rPr>
              <a:t>kolaylaştıracaktır</a:t>
            </a:r>
            <a:endParaRPr lang="tr-TR"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Çalışırken kendi istedikleri yerde ve şekilde çalışmalarına izin verilmelidir.</a:t>
            </a:r>
          </a:p>
          <a:p>
            <a:pPr marL="285750" indent="-285750">
              <a:lnSpc>
                <a:spcPct val="150000"/>
              </a:lnSpc>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p:txBody>
      </p:sp>
      <p:pic>
        <p:nvPicPr>
          <p:cNvPr id="5"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25304"/>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420" y="1916832"/>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8" y="3789040"/>
            <a:ext cx="591797" cy="5755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2924944"/>
            <a:ext cx="591797" cy="575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088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4" name="Metin kutusu 3"/>
          <p:cNvSpPr txBox="1"/>
          <p:nvPr/>
        </p:nvSpPr>
        <p:spPr>
          <a:xfrm>
            <a:off x="0" y="1340768"/>
            <a:ext cx="9144000" cy="1200329"/>
          </a:xfrm>
          <a:prstGeom prst="rect">
            <a:avLst/>
          </a:prstGeom>
          <a:solidFill>
            <a:schemeClr val="tx1">
              <a:alpha val="64000"/>
            </a:schemeClr>
          </a:solidFill>
        </p:spPr>
        <p:txBody>
          <a:bodyPr wrap="square" rtlCol="0">
            <a:spAutoFit/>
          </a:bodyPr>
          <a:lstStyle/>
          <a:p>
            <a:pPr algn="ctr"/>
            <a:r>
              <a:rPr lang="tr-TR" sz="3600" b="1" spc="300" dirty="0" smtClean="0">
                <a:solidFill>
                  <a:schemeClr val="bg1"/>
                </a:solidFill>
                <a:latin typeface="Gecko Personal Use Only" pitchFamily="2" charset="0"/>
                <a:cs typeface="Gecko Personal Use Only" pitchFamily="2" charset="0"/>
              </a:rPr>
              <a:t>ÖĞRENME STİLİNE GÖRE </a:t>
            </a:r>
          </a:p>
          <a:p>
            <a:pPr algn="ctr"/>
            <a:r>
              <a:rPr lang="tr-TR" sz="3600" b="1" spc="300" dirty="0" smtClean="0">
                <a:solidFill>
                  <a:schemeClr val="bg1"/>
                </a:solidFill>
                <a:latin typeface="Gecko Personal Use Only" pitchFamily="2" charset="0"/>
                <a:cs typeface="Gecko Personal Use Only" pitchFamily="2" charset="0"/>
              </a:rPr>
              <a:t>ÖRNEK ÖĞRETİM YÖNTEMLERİ</a:t>
            </a:r>
            <a:endParaRPr lang="tr-TR" sz="3600" b="1" spc="300" dirty="0">
              <a:solidFill>
                <a:schemeClr val="bg1"/>
              </a:solidFill>
              <a:latin typeface="Gecko Personal Use Only" pitchFamily="2" charset="0"/>
              <a:cs typeface="Gecko Personal Use Only" pitchFamily="2" charset="0"/>
            </a:endParaRPr>
          </a:p>
        </p:txBody>
      </p:sp>
    </p:spTree>
    <p:extLst>
      <p:ext uri="{BB962C8B-B14F-4D97-AF65-F5344CB8AC3E}">
        <p14:creationId xmlns:p14="http://schemas.microsoft.com/office/powerpoint/2010/main" xmlns="" val="5085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ÖĞRENME STİLLERİ\e4f078e3-90af-47aa-98a0-2fb957ac648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7944" y="1340768"/>
            <a:ext cx="4320480" cy="41557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323528" y="441240"/>
            <a:ext cx="3888432" cy="5940088"/>
          </a:xfrm>
          <a:prstGeom prst="rect">
            <a:avLst/>
          </a:prstGeom>
        </p:spPr>
        <p:txBody>
          <a:bodyPr wrap="square">
            <a:spAutoFit/>
          </a:bodyPr>
          <a:lstStyle/>
          <a:p>
            <a:r>
              <a:rPr lang="tr-TR" b="1" dirty="0">
                <a:solidFill>
                  <a:schemeClr val="accent2">
                    <a:lumMod val="75000"/>
                  </a:schemeClr>
                </a:solidFill>
              </a:rPr>
              <a:t>KONU: Destek ve Hareket </a:t>
            </a:r>
            <a:r>
              <a:rPr lang="tr-TR" b="1" dirty="0" smtClean="0">
                <a:solidFill>
                  <a:schemeClr val="accent2">
                    <a:lumMod val="75000"/>
                  </a:schemeClr>
                </a:solidFill>
              </a:rPr>
              <a:t>Sistemi</a:t>
            </a:r>
          </a:p>
          <a:p>
            <a:r>
              <a:rPr lang="tr-TR" sz="1600" dirty="0" smtClean="0"/>
              <a:t>Kemik </a:t>
            </a:r>
            <a:r>
              <a:rPr lang="tr-TR" sz="1600" dirty="0"/>
              <a:t>çeşitleri</a:t>
            </a:r>
            <a:r>
              <a:rPr lang="tr-TR" sz="1600" dirty="0" smtClean="0"/>
              <a:t>;  </a:t>
            </a:r>
            <a:r>
              <a:rPr lang="tr-TR" sz="1600" dirty="0"/>
              <a:t>uzun, kısa, yassı </a:t>
            </a:r>
            <a:endParaRPr lang="tr-TR" sz="1600" dirty="0" smtClean="0"/>
          </a:p>
          <a:p>
            <a:r>
              <a:rPr lang="tr-TR" sz="1600" dirty="0" smtClean="0"/>
              <a:t>Kolum </a:t>
            </a:r>
            <a:r>
              <a:rPr lang="tr-TR" sz="1600" dirty="0"/>
              <a:t>bacağım uzun kemik </a:t>
            </a:r>
            <a:endParaRPr lang="tr-TR" sz="1600" dirty="0" smtClean="0"/>
          </a:p>
          <a:p>
            <a:r>
              <a:rPr lang="tr-TR" sz="1600" dirty="0" smtClean="0"/>
              <a:t>Bilek </a:t>
            </a:r>
            <a:r>
              <a:rPr lang="tr-TR" sz="1600" dirty="0"/>
              <a:t>ve omur kısa kemik </a:t>
            </a:r>
            <a:endParaRPr lang="tr-TR" sz="1600" dirty="0" smtClean="0"/>
          </a:p>
          <a:p>
            <a:r>
              <a:rPr lang="tr-TR" sz="1600" dirty="0" smtClean="0"/>
              <a:t>Geriye </a:t>
            </a:r>
            <a:r>
              <a:rPr lang="tr-TR" sz="1600" dirty="0"/>
              <a:t>ne kaldı? </a:t>
            </a:r>
            <a:endParaRPr lang="tr-TR" sz="1600" dirty="0" smtClean="0"/>
          </a:p>
          <a:p>
            <a:r>
              <a:rPr lang="tr-TR" sz="1600" dirty="0" smtClean="0"/>
              <a:t>YASSI </a:t>
            </a:r>
            <a:r>
              <a:rPr lang="tr-TR" sz="1600" dirty="0"/>
              <a:t>İşte o da kafatası </a:t>
            </a:r>
            <a:endParaRPr lang="tr-TR" sz="1600" dirty="0" smtClean="0"/>
          </a:p>
          <a:p>
            <a:endParaRPr lang="tr-TR" sz="1600" dirty="0"/>
          </a:p>
          <a:p>
            <a:r>
              <a:rPr lang="tr-TR" sz="1600" dirty="0" smtClean="0"/>
              <a:t>Kemik </a:t>
            </a:r>
            <a:r>
              <a:rPr lang="tr-TR" sz="1600" dirty="0"/>
              <a:t>yapısını bilir misin dostum? </a:t>
            </a:r>
            <a:endParaRPr lang="tr-TR" sz="1600" dirty="0" smtClean="0"/>
          </a:p>
          <a:p>
            <a:r>
              <a:rPr lang="tr-TR" sz="1600" dirty="0" smtClean="0"/>
              <a:t>Kırmızı </a:t>
            </a:r>
            <a:r>
              <a:rPr lang="tr-TR" sz="1600" dirty="0"/>
              <a:t>kemik iliği kan üretir </a:t>
            </a:r>
            <a:endParaRPr lang="tr-TR" sz="1600" dirty="0" smtClean="0"/>
          </a:p>
          <a:p>
            <a:r>
              <a:rPr lang="tr-TR" sz="1600" dirty="0" smtClean="0"/>
              <a:t>Süngerimsi </a:t>
            </a:r>
            <a:r>
              <a:rPr lang="tr-TR" sz="1600" dirty="0"/>
              <a:t>kemik içindedir </a:t>
            </a:r>
            <a:endParaRPr lang="tr-TR" sz="1600" dirty="0" smtClean="0"/>
          </a:p>
          <a:p>
            <a:r>
              <a:rPr lang="tr-TR" sz="1600" dirty="0" smtClean="0"/>
              <a:t>Besleyip </a:t>
            </a:r>
            <a:r>
              <a:rPr lang="tr-TR" sz="1600" dirty="0"/>
              <a:t>onaran kemik zarı </a:t>
            </a:r>
            <a:endParaRPr lang="tr-TR" sz="1600" dirty="0" smtClean="0"/>
          </a:p>
          <a:p>
            <a:r>
              <a:rPr lang="tr-TR" sz="1600" dirty="0" smtClean="0"/>
              <a:t>Boyca </a:t>
            </a:r>
            <a:r>
              <a:rPr lang="tr-TR" sz="1600" dirty="0"/>
              <a:t>uzatan kıkırdağı </a:t>
            </a:r>
            <a:endParaRPr lang="tr-TR" sz="1600" dirty="0" smtClean="0"/>
          </a:p>
          <a:p>
            <a:endParaRPr lang="tr-TR" sz="1600" dirty="0"/>
          </a:p>
          <a:p>
            <a:r>
              <a:rPr lang="tr-TR" sz="1600" dirty="0" smtClean="0"/>
              <a:t>Güçlü </a:t>
            </a:r>
            <a:r>
              <a:rPr lang="tr-TR" sz="1600" dirty="0"/>
              <a:t>kemikler için neler gereklidir? </a:t>
            </a:r>
            <a:endParaRPr lang="tr-TR" sz="1600" dirty="0" smtClean="0"/>
          </a:p>
          <a:p>
            <a:r>
              <a:rPr lang="tr-TR" sz="1600" dirty="0" smtClean="0"/>
              <a:t>Kalsiyum</a:t>
            </a:r>
            <a:r>
              <a:rPr lang="tr-TR" sz="1600" dirty="0"/>
              <a:t>, fosfor, magnezyum </a:t>
            </a:r>
            <a:endParaRPr lang="tr-TR" sz="1600" dirty="0" smtClean="0"/>
          </a:p>
          <a:p>
            <a:r>
              <a:rPr lang="tr-TR" sz="1600" dirty="0" smtClean="0"/>
              <a:t>Bunlar </a:t>
            </a:r>
            <a:r>
              <a:rPr lang="tr-TR" sz="1600" dirty="0"/>
              <a:t>lazım biliyorum </a:t>
            </a:r>
            <a:endParaRPr lang="tr-TR" sz="1600" dirty="0" smtClean="0"/>
          </a:p>
          <a:p>
            <a:r>
              <a:rPr lang="tr-TR" sz="1600" dirty="0" smtClean="0"/>
              <a:t>Güçlensin </a:t>
            </a:r>
            <a:r>
              <a:rPr lang="tr-TR" sz="1600" dirty="0"/>
              <a:t>hadi kemiklerim </a:t>
            </a:r>
            <a:endParaRPr lang="tr-TR" sz="1600" dirty="0" smtClean="0"/>
          </a:p>
          <a:p>
            <a:r>
              <a:rPr lang="tr-TR" sz="1600" dirty="0" smtClean="0"/>
              <a:t>Mineralleri </a:t>
            </a:r>
            <a:r>
              <a:rPr lang="tr-TR" sz="1600" dirty="0"/>
              <a:t>biriktirelim </a:t>
            </a:r>
            <a:endParaRPr lang="tr-TR" sz="1600" dirty="0" smtClean="0"/>
          </a:p>
          <a:p>
            <a:endParaRPr lang="tr-TR" sz="1600" dirty="0" smtClean="0"/>
          </a:p>
          <a:p>
            <a:r>
              <a:rPr lang="tr-TR" sz="1600" dirty="0" smtClean="0"/>
              <a:t>Bak </a:t>
            </a:r>
            <a:r>
              <a:rPr lang="tr-TR" sz="1600" dirty="0"/>
              <a:t>3 çeşit kas var, nasıl çalışırlar? </a:t>
            </a:r>
            <a:endParaRPr lang="tr-TR" sz="1600" dirty="0" smtClean="0"/>
          </a:p>
          <a:p>
            <a:r>
              <a:rPr lang="tr-TR" sz="1600" dirty="0" smtClean="0"/>
              <a:t>Çizgili </a:t>
            </a:r>
            <a:r>
              <a:rPr lang="tr-TR" sz="1600" dirty="0"/>
              <a:t>kas bana danışır </a:t>
            </a:r>
            <a:endParaRPr lang="tr-TR" sz="1600" dirty="0" smtClean="0"/>
          </a:p>
          <a:p>
            <a:r>
              <a:rPr lang="tr-TR" sz="1600" dirty="0" smtClean="0"/>
              <a:t>Düz </a:t>
            </a:r>
            <a:r>
              <a:rPr lang="tr-TR" sz="1600" dirty="0"/>
              <a:t>kas sormadan çalışır </a:t>
            </a:r>
            <a:endParaRPr lang="tr-TR" sz="1600" dirty="0" smtClean="0"/>
          </a:p>
          <a:p>
            <a:r>
              <a:rPr lang="tr-TR" sz="1600" dirty="0" smtClean="0"/>
              <a:t>Kalp </a:t>
            </a:r>
            <a:r>
              <a:rPr lang="tr-TR" sz="1600" dirty="0"/>
              <a:t>kasını hiç sormayın İkisinin karışımıdır</a:t>
            </a:r>
          </a:p>
        </p:txBody>
      </p:sp>
      <p:sp>
        <p:nvSpPr>
          <p:cNvPr id="5" name="Metin kutusu 4"/>
          <p:cNvSpPr txBox="1"/>
          <p:nvPr/>
        </p:nvSpPr>
        <p:spPr>
          <a:xfrm>
            <a:off x="4716016" y="1779781"/>
            <a:ext cx="3384376" cy="2585323"/>
          </a:xfrm>
          <a:prstGeom prst="rect">
            <a:avLst/>
          </a:prstGeom>
          <a:noFill/>
        </p:spPr>
        <p:txBody>
          <a:bodyPr wrap="square" rtlCol="0">
            <a:spAutoFit/>
          </a:bodyPr>
          <a:lstStyle/>
          <a:p>
            <a:r>
              <a:rPr lang="tr-TR" dirty="0" smtClean="0"/>
              <a:t>Bu şiir örneğini:</a:t>
            </a:r>
          </a:p>
          <a:p>
            <a:r>
              <a:rPr lang="tr-TR" dirty="0" smtClean="0"/>
              <a:t>Görsel öğreniciler için renkli kalemlerle ve resimlerle </a:t>
            </a:r>
          </a:p>
          <a:p>
            <a:endParaRPr lang="tr-TR" dirty="0" smtClean="0"/>
          </a:p>
          <a:p>
            <a:r>
              <a:rPr lang="tr-TR" dirty="0" smtClean="0"/>
              <a:t>İşitsel öğreniciler için melodi eşliğinde </a:t>
            </a:r>
          </a:p>
          <a:p>
            <a:endParaRPr lang="tr-TR" dirty="0" smtClean="0"/>
          </a:p>
          <a:p>
            <a:r>
              <a:rPr lang="tr-TR" dirty="0" smtClean="0"/>
              <a:t>Bedensel/</a:t>
            </a:r>
            <a:r>
              <a:rPr lang="tr-TR" dirty="0" err="1" smtClean="0"/>
              <a:t>kinestetik</a:t>
            </a:r>
            <a:r>
              <a:rPr lang="tr-TR" dirty="0" smtClean="0"/>
              <a:t> öğreniciler için de canlandırarak kullanabilir.</a:t>
            </a:r>
          </a:p>
        </p:txBody>
      </p:sp>
      <p:sp>
        <p:nvSpPr>
          <p:cNvPr id="6" name="Dikdörtgen 5"/>
          <p:cNvSpPr/>
          <p:nvPr/>
        </p:nvSpPr>
        <p:spPr>
          <a:xfrm>
            <a:off x="467544" y="6392361"/>
            <a:ext cx="2991460" cy="276999"/>
          </a:xfrm>
          <a:prstGeom prst="rect">
            <a:avLst/>
          </a:prstGeom>
        </p:spPr>
        <p:txBody>
          <a:bodyPr wrap="none">
            <a:spAutoFit/>
          </a:bodyPr>
          <a:lstStyle/>
          <a:p>
            <a:pPr algn="ctr"/>
            <a:r>
              <a:rPr lang="tr-TR" sz="1200" dirty="0"/>
              <a:t>Fen ve Teknoloji Öğretmeni </a:t>
            </a:r>
            <a:r>
              <a:rPr lang="tr-TR" sz="1200" dirty="0" err="1"/>
              <a:t>Nazife</a:t>
            </a:r>
            <a:r>
              <a:rPr lang="tr-TR" sz="1200" dirty="0"/>
              <a:t> ERDOĞAN</a:t>
            </a:r>
          </a:p>
        </p:txBody>
      </p:sp>
    </p:spTree>
    <p:extLst>
      <p:ext uri="{BB962C8B-B14F-4D97-AF65-F5344CB8AC3E}">
        <p14:creationId xmlns:p14="http://schemas.microsoft.com/office/powerpoint/2010/main" xmlns="" val="347760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235" t="21032" r="31061" b="14205"/>
          <a:stretch/>
        </p:blipFill>
        <p:spPr bwMode="auto">
          <a:xfrm rot="16200000">
            <a:off x="2531706" y="-719326"/>
            <a:ext cx="4244404" cy="7364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395536" y="5140349"/>
            <a:ext cx="8712967" cy="1569660"/>
          </a:xfrm>
          <a:prstGeom prst="rect">
            <a:avLst/>
          </a:prstGeom>
        </p:spPr>
        <p:txBody>
          <a:bodyPr wrap="square">
            <a:spAutoFit/>
          </a:bodyPr>
          <a:lstStyle/>
          <a:p>
            <a:r>
              <a:rPr lang="tr-TR" sz="1200" b="1" dirty="0">
                <a:solidFill>
                  <a:schemeClr val="accent4">
                    <a:lumMod val="75000"/>
                  </a:schemeClr>
                </a:solidFill>
              </a:rPr>
              <a:t>BALIK KILÇIĞI YÖNTEMİ Uygulanışı; </a:t>
            </a:r>
            <a:endParaRPr lang="tr-TR" sz="1200" b="1" dirty="0" smtClean="0">
              <a:solidFill>
                <a:schemeClr val="accent4">
                  <a:lumMod val="75000"/>
                </a:schemeClr>
              </a:solidFill>
            </a:endParaRPr>
          </a:p>
          <a:p>
            <a:r>
              <a:rPr lang="tr-TR" sz="1200" dirty="0" smtClean="0"/>
              <a:t>• </a:t>
            </a:r>
            <a:r>
              <a:rPr lang="tr-TR" sz="1200" dirty="0"/>
              <a:t>Balık kılçığının baş tarafına ana sorun (ya da konunun ana başlığı) yazılır. </a:t>
            </a:r>
            <a:endParaRPr lang="tr-TR" sz="1200" dirty="0" smtClean="0"/>
          </a:p>
          <a:p>
            <a:r>
              <a:rPr lang="tr-TR" sz="1200" dirty="0" smtClean="0"/>
              <a:t>• </a:t>
            </a:r>
            <a:r>
              <a:rPr lang="tr-TR" sz="1200" dirty="0"/>
              <a:t>Yan kılçıklara ana soruna sebep olan ana etkenler yazılır (konu anlatımı ise alt başlıklar yazılır). </a:t>
            </a:r>
            <a:endParaRPr lang="tr-TR" sz="1200" dirty="0" smtClean="0"/>
          </a:p>
          <a:p>
            <a:r>
              <a:rPr lang="tr-TR" sz="1200" dirty="0" smtClean="0"/>
              <a:t>• </a:t>
            </a:r>
            <a:r>
              <a:rPr lang="tr-TR" sz="1200" dirty="0"/>
              <a:t>Yan kılçıklara ek kılçıklar oluşturulur ve bu kısımlara ana etkenleri belirleyen alt etmenler yazılır (konu anlatımı ise alt başlıklara ait önemli kısımlar yazılabilir). </a:t>
            </a:r>
            <a:endParaRPr lang="tr-TR" sz="1200" dirty="0" smtClean="0"/>
          </a:p>
          <a:p>
            <a:r>
              <a:rPr lang="tr-TR" sz="1200" dirty="0" smtClean="0"/>
              <a:t>• </a:t>
            </a:r>
            <a:r>
              <a:rPr lang="tr-TR" sz="1200" dirty="0"/>
              <a:t>Balık kılçığı tekniği ile çalışırken, öğrencilerin beyin fırtınası yapması sağlanır. Sorun çözme ve yaratıcılık becerilerinin gelişmesine katkı sağlayan bir yöntemdir. </a:t>
            </a:r>
          </a:p>
          <a:p>
            <a:endParaRPr lang="tr-TR" sz="1200" dirty="0"/>
          </a:p>
        </p:txBody>
      </p:sp>
      <p:sp>
        <p:nvSpPr>
          <p:cNvPr id="2" name="Metin kutusu 1"/>
          <p:cNvSpPr txBox="1"/>
          <p:nvPr/>
        </p:nvSpPr>
        <p:spPr>
          <a:xfrm>
            <a:off x="1115616" y="188640"/>
            <a:ext cx="7220600" cy="707886"/>
          </a:xfrm>
          <a:prstGeom prst="rect">
            <a:avLst/>
          </a:prstGeom>
          <a:noFill/>
        </p:spPr>
        <p:txBody>
          <a:bodyPr wrap="square" rtlCol="0">
            <a:spAutoFit/>
          </a:bodyPr>
          <a:lstStyle/>
          <a:p>
            <a:pPr algn="ctr"/>
            <a:r>
              <a:rPr lang="tr-TR" sz="4000" spc="600" dirty="0" smtClean="0">
                <a:solidFill>
                  <a:schemeClr val="accent2">
                    <a:lumMod val="75000"/>
                  </a:schemeClr>
                </a:solidFill>
                <a:latin typeface="Bookman Old Style" panose="02050604050505020204" pitchFamily="18" charset="0"/>
              </a:rPr>
              <a:t>Balık  Kılçığı</a:t>
            </a:r>
            <a:endParaRPr lang="tr-TR" sz="4000" spc="600" dirty="0">
              <a:solidFill>
                <a:schemeClr val="accent2">
                  <a:lumMod val="75000"/>
                </a:schemeClr>
              </a:solidFill>
              <a:latin typeface="Bookman Old Style" panose="02050604050505020204" pitchFamily="18" charset="0"/>
            </a:endParaRPr>
          </a:p>
        </p:txBody>
      </p:sp>
      <p:sp>
        <p:nvSpPr>
          <p:cNvPr id="5" name="Dikdörtgen 4"/>
          <p:cNvSpPr/>
          <p:nvPr/>
        </p:nvSpPr>
        <p:spPr>
          <a:xfrm>
            <a:off x="6732240" y="1124744"/>
            <a:ext cx="1889684" cy="369332"/>
          </a:xfrm>
          <a:prstGeom prst="rect">
            <a:avLst/>
          </a:prstGeom>
        </p:spPr>
        <p:txBody>
          <a:bodyPr wrap="none">
            <a:spAutoFit/>
          </a:bodyPr>
          <a:lstStyle/>
          <a:p>
            <a:r>
              <a:rPr lang="tr-TR" dirty="0"/>
              <a:t>Görsel öğreniciler </a:t>
            </a:r>
          </a:p>
        </p:txBody>
      </p:sp>
    </p:spTree>
    <p:extLst>
      <p:ext uri="{BB962C8B-B14F-4D97-AF65-F5344CB8AC3E}">
        <p14:creationId xmlns:p14="http://schemas.microsoft.com/office/powerpoint/2010/main" xmlns="" val="324760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vram haritası sosyal bilgiler ile ilgili görsel sonucu"/>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002" r="7946"/>
          <a:stretch/>
        </p:blipFill>
        <p:spPr bwMode="auto">
          <a:xfrm>
            <a:off x="251520" y="188640"/>
            <a:ext cx="8604448" cy="6455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6660232" y="908720"/>
            <a:ext cx="1889684" cy="369332"/>
          </a:xfrm>
          <a:prstGeom prst="rect">
            <a:avLst/>
          </a:prstGeom>
        </p:spPr>
        <p:txBody>
          <a:bodyPr wrap="none">
            <a:spAutoFit/>
          </a:bodyPr>
          <a:lstStyle/>
          <a:p>
            <a:r>
              <a:rPr lang="tr-TR" dirty="0"/>
              <a:t>Görsel öğreniciler </a:t>
            </a:r>
          </a:p>
        </p:txBody>
      </p:sp>
    </p:spTree>
    <p:extLst>
      <p:ext uri="{BB962C8B-B14F-4D97-AF65-F5344CB8AC3E}">
        <p14:creationId xmlns:p14="http://schemas.microsoft.com/office/powerpoint/2010/main" xmlns="" val="341782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236" t="24906" r="31579" b="11269"/>
          <a:stretch/>
        </p:blipFill>
        <p:spPr bwMode="auto">
          <a:xfrm>
            <a:off x="0" y="1412776"/>
            <a:ext cx="9112487" cy="5445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Dikdörtgen 5"/>
          <p:cNvSpPr/>
          <p:nvPr/>
        </p:nvSpPr>
        <p:spPr>
          <a:xfrm>
            <a:off x="2913" y="260648"/>
            <a:ext cx="9112487" cy="892552"/>
          </a:xfrm>
          <a:prstGeom prst="rect">
            <a:avLst/>
          </a:prstGeom>
        </p:spPr>
        <p:txBody>
          <a:bodyPr wrap="square">
            <a:spAutoFit/>
          </a:bodyPr>
          <a:lstStyle/>
          <a:p>
            <a:pPr algn="ctr"/>
            <a:r>
              <a:rPr lang="tr-TR" sz="1600" b="1" dirty="0">
                <a:solidFill>
                  <a:schemeClr val="accent3">
                    <a:lumMod val="75000"/>
                  </a:schemeClr>
                </a:solidFill>
              </a:rPr>
              <a:t>Türkçe Dersinde Tombala </a:t>
            </a:r>
            <a:endParaRPr lang="tr-TR" sz="1600" b="1" dirty="0" smtClean="0">
              <a:solidFill>
                <a:schemeClr val="accent3">
                  <a:lumMod val="75000"/>
                </a:schemeClr>
              </a:solidFill>
            </a:endParaRPr>
          </a:p>
          <a:p>
            <a:r>
              <a:rPr lang="tr-TR" sz="1200" dirty="0" smtClean="0"/>
              <a:t>Tombala </a:t>
            </a:r>
            <a:r>
              <a:rPr lang="tr-TR" sz="1200" dirty="0"/>
              <a:t>kartına kazanımlardaki soru cevapları yazılır. Küçük kare kağıtlara da sorular yazılır ve bir torbaya konur. Oyun lideri torbanın içinden kağıtları sırayla çeker ve çıkan soruyu öğrencilere iletir. Öğrencilerden ilk cevabı bilene bir piyon verilir. Tombala kartındaki cevabını ilk bilen öğrenci oyunu kazanır</a:t>
            </a:r>
            <a:r>
              <a:rPr lang="tr-TR" sz="1200" dirty="0" smtClean="0"/>
              <a:t>. </a:t>
            </a:r>
            <a:r>
              <a:rPr lang="tr-TR" sz="1200" dirty="0"/>
              <a:t> </a:t>
            </a:r>
            <a:r>
              <a:rPr lang="tr-TR" sz="1200" dirty="0" smtClean="0"/>
              <a:t> Tüm öğrenme stillerine yönelik uygulanabilir.</a:t>
            </a:r>
            <a:endParaRPr lang="tr-TR" sz="1200" dirty="0"/>
          </a:p>
        </p:txBody>
      </p:sp>
      <p:sp>
        <p:nvSpPr>
          <p:cNvPr id="7" name="Dikdörtgen 6"/>
          <p:cNvSpPr/>
          <p:nvPr/>
        </p:nvSpPr>
        <p:spPr>
          <a:xfrm>
            <a:off x="35496" y="6444044"/>
            <a:ext cx="3238579" cy="369332"/>
          </a:xfrm>
          <a:prstGeom prst="rect">
            <a:avLst/>
          </a:prstGeom>
          <a:solidFill>
            <a:schemeClr val="bg1">
              <a:lumMod val="95000"/>
            </a:schemeClr>
          </a:solidFill>
        </p:spPr>
        <p:txBody>
          <a:bodyPr wrap="none">
            <a:spAutoFit/>
          </a:bodyPr>
          <a:lstStyle/>
          <a:p>
            <a:r>
              <a:rPr lang="tr-TR" b="1" dirty="0" smtClean="0"/>
              <a:t>Türkçe Öğretmeni Ergin </a:t>
            </a:r>
            <a:r>
              <a:rPr lang="tr-TR" b="1" dirty="0"/>
              <a:t>ŞEKERCİ</a:t>
            </a:r>
          </a:p>
        </p:txBody>
      </p:sp>
    </p:spTree>
    <p:extLst>
      <p:ext uri="{BB962C8B-B14F-4D97-AF65-F5344CB8AC3E}">
        <p14:creationId xmlns:p14="http://schemas.microsoft.com/office/powerpoint/2010/main" xmlns="" val="5130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899" t="17457" r="32992" b="18104"/>
          <a:stretch/>
        </p:blipFill>
        <p:spPr bwMode="auto">
          <a:xfrm>
            <a:off x="0" y="1196752"/>
            <a:ext cx="4860032" cy="5554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Dikdörtgen 1"/>
          <p:cNvSpPr/>
          <p:nvPr/>
        </p:nvSpPr>
        <p:spPr>
          <a:xfrm>
            <a:off x="5004048" y="1844824"/>
            <a:ext cx="3960034" cy="3416320"/>
          </a:xfrm>
          <a:prstGeom prst="rect">
            <a:avLst/>
          </a:prstGeom>
        </p:spPr>
        <p:txBody>
          <a:bodyPr wrap="square">
            <a:spAutoFit/>
          </a:bodyPr>
          <a:lstStyle/>
          <a:p>
            <a:endParaRPr lang="tr-TR" dirty="0"/>
          </a:p>
          <a:p>
            <a:r>
              <a:rPr lang="tr-TR" dirty="0" smtClean="0"/>
              <a:t>	</a:t>
            </a:r>
            <a:r>
              <a:rPr lang="en-US" dirty="0" smtClean="0"/>
              <a:t>Bu </a:t>
            </a:r>
            <a:r>
              <a:rPr lang="en-US" dirty="0"/>
              <a:t>oyunlara yönelik soru kartları hazırlanıyor. Kartlar değiştirilerek her konuda kullanılabilir. </a:t>
            </a:r>
            <a:endParaRPr lang="tr-TR" dirty="0" smtClean="0"/>
          </a:p>
          <a:p>
            <a:endParaRPr lang="tr-TR" dirty="0"/>
          </a:p>
          <a:p>
            <a:r>
              <a:rPr lang="tr-TR" dirty="0" smtClean="0"/>
              <a:t>	</a:t>
            </a:r>
            <a:r>
              <a:rPr lang="en-US" dirty="0" smtClean="0"/>
              <a:t>Örneğin</a:t>
            </a:r>
            <a:r>
              <a:rPr lang="en-US" dirty="0"/>
              <a:t>; cümlenin öğeleri için oynanan oyunda, kartlarda cümleler yazar ve bazı kelimelerin altı çizilidir. Öğrenciler altı çizili olan kelimenin hangi öğe olduğunu söyler ve o öğenin yazılı olduğu daireye basar. İlk devrilen grup oyunu kaybeder.</a:t>
            </a:r>
            <a:endParaRPr lang="tr-TR" dirty="0"/>
          </a:p>
        </p:txBody>
      </p:sp>
      <p:sp>
        <p:nvSpPr>
          <p:cNvPr id="3" name="Dikdörtgen 2"/>
          <p:cNvSpPr/>
          <p:nvPr/>
        </p:nvSpPr>
        <p:spPr>
          <a:xfrm>
            <a:off x="2843808" y="260647"/>
            <a:ext cx="3636000" cy="756000"/>
          </a:xfrm>
          <a:prstGeom prst="rect">
            <a:avLst/>
          </a:prstGeom>
          <a:solidFill>
            <a:schemeClr val="bg1">
              <a:lumMod val="85000"/>
            </a:schemeClr>
          </a:solidFill>
        </p:spPr>
        <p:txBody>
          <a:bodyPr wrap="none" anchor="ctr">
            <a:spAutoFit/>
          </a:bodyPr>
          <a:lstStyle/>
          <a:p>
            <a:pPr algn="ctr"/>
            <a:r>
              <a:rPr lang="en-US" sz="3200" b="1" spc="600" dirty="0">
                <a:solidFill>
                  <a:schemeClr val="accent1">
                    <a:lumMod val="75000"/>
                  </a:schemeClr>
                </a:solidFill>
              </a:rPr>
              <a:t>Twister</a:t>
            </a:r>
            <a:endParaRPr lang="tr-TR" sz="3200" spc="600" dirty="0">
              <a:solidFill>
                <a:schemeClr val="accent1">
                  <a:lumMod val="75000"/>
                </a:schemeClr>
              </a:solidFill>
            </a:endParaRPr>
          </a:p>
        </p:txBody>
      </p:sp>
      <p:sp>
        <p:nvSpPr>
          <p:cNvPr id="4" name="Metin kutusu 3"/>
          <p:cNvSpPr txBox="1"/>
          <p:nvPr/>
        </p:nvSpPr>
        <p:spPr>
          <a:xfrm>
            <a:off x="5795730" y="6200640"/>
            <a:ext cx="3168352" cy="369332"/>
          </a:xfrm>
          <a:prstGeom prst="rect">
            <a:avLst/>
          </a:prstGeom>
          <a:noFill/>
        </p:spPr>
        <p:txBody>
          <a:bodyPr wrap="square" rtlCol="0">
            <a:spAutoFit/>
          </a:bodyPr>
          <a:lstStyle/>
          <a:p>
            <a:r>
              <a:rPr lang="tr-TR" dirty="0" smtClean="0"/>
              <a:t>Dokunsal/kinetik Öğreniciler</a:t>
            </a:r>
            <a:endParaRPr lang="tr-TR" dirty="0"/>
          </a:p>
        </p:txBody>
      </p:sp>
    </p:spTree>
    <p:extLst>
      <p:ext uri="{BB962C8B-B14F-4D97-AF65-F5344CB8AC3E}">
        <p14:creationId xmlns:p14="http://schemas.microsoft.com/office/powerpoint/2010/main" xmlns="" val="59445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756573"/>
            <a:ext cx="8424936" cy="800219"/>
          </a:xfrm>
          <a:prstGeom prst="rect">
            <a:avLst/>
          </a:prstGeom>
        </p:spPr>
        <p:txBody>
          <a:bodyPr wrap="square">
            <a:spAutoFit/>
          </a:bodyPr>
          <a:lstStyle/>
          <a:p>
            <a:pPr eaLnBrk="0" hangingPunct="0"/>
            <a:r>
              <a:rPr kumimoji="0" lang="tr-TR" sz="1400" dirty="0" smtClean="0">
                <a:latin typeface="Arial" charset="0"/>
              </a:rPr>
              <a:t>“</a:t>
            </a:r>
            <a:r>
              <a:rPr kumimoji="0" lang="tr-TR" sz="1400" b="1" dirty="0" smtClean="0">
                <a:latin typeface="Arial" charset="0"/>
              </a:rPr>
              <a:t>Öğrenme stilleri her bir öğrencinin yeni ve zor bilgiyi öğrenmeye hazırlanırken, öğrenirken ve</a:t>
            </a:r>
          </a:p>
          <a:p>
            <a:pPr eaLnBrk="0" hangingPunct="0"/>
            <a:r>
              <a:rPr kumimoji="0" lang="tr-TR" sz="1400" b="1" dirty="0" smtClean="0">
                <a:latin typeface="Arial" charset="0"/>
              </a:rPr>
              <a:t> hatırlarken farklı ve kendilerine özgü yollar kullanmasıdır.”    </a:t>
            </a:r>
            <a:r>
              <a:rPr kumimoji="0" lang="tr-TR" sz="1600" b="1" dirty="0" err="1" smtClean="0">
                <a:latin typeface="Arial" charset="0"/>
              </a:rPr>
              <a:t>Rita</a:t>
            </a:r>
            <a:r>
              <a:rPr kumimoji="0" lang="tr-TR" sz="1600" b="1" dirty="0" smtClean="0">
                <a:latin typeface="Arial" charset="0"/>
              </a:rPr>
              <a:t> DUNN</a:t>
            </a:r>
          </a:p>
          <a:p>
            <a:pPr eaLnBrk="0" hangingPunct="0"/>
            <a:endParaRPr lang="tr-TR" sz="1600" b="1" dirty="0">
              <a:latin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556792"/>
            <a:ext cx="3832768" cy="2422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descr="işitsel öğrenme ile ilgili görsel sonucu"/>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7407"/>
          <a:stretch/>
        </p:blipFill>
        <p:spPr bwMode="auto">
          <a:xfrm>
            <a:off x="35496" y="3717032"/>
            <a:ext cx="5184576"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Metin kutusu 8"/>
          <p:cNvSpPr txBox="1"/>
          <p:nvPr/>
        </p:nvSpPr>
        <p:spPr>
          <a:xfrm>
            <a:off x="35496" y="6237312"/>
            <a:ext cx="5832648" cy="461665"/>
          </a:xfrm>
          <a:prstGeom prst="rect">
            <a:avLst/>
          </a:prstGeom>
          <a:noFill/>
        </p:spPr>
        <p:txBody>
          <a:bodyPr wrap="square" rtlCol="0">
            <a:spAutoFit/>
          </a:bodyPr>
          <a:lstStyle/>
          <a:p>
            <a:pPr algn="ctr"/>
            <a:r>
              <a:rPr lang="tr-TR" sz="2400" b="1" spc="300" dirty="0" smtClean="0">
                <a:solidFill>
                  <a:schemeClr val="accent6">
                    <a:lumMod val="75000"/>
                  </a:schemeClr>
                </a:solidFill>
                <a:latin typeface="Century Schoolbook" pitchFamily="18" charset="0"/>
              </a:rPr>
              <a:t>Her insan farklı dünyadır.</a:t>
            </a:r>
            <a:endParaRPr lang="tr-TR" sz="2400" b="1" spc="300" dirty="0">
              <a:solidFill>
                <a:schemeClr val="accent6">
                  <a:lumMod val="75000"/>
                </a:schemeClr>
              </a:solidFill>
              <a:latin typeface="Century Schoolbook" pitchFamily="18" charset="0"/>
            </a:endParaRPr>
          </a:p>
        </p:txBody>
      </p:sp>
      <p:sp>
        <p:nvSpPr>
          <p:cNvPr id="10" name="Metin kutusu 9"/>
          <p:cNvSpPr txBox="1"/>
          <p:nvPr/>
        </p:nvSpPr>
        <p:spPr>
          <a:xfrm>
            <a:off x="1403648" y="3789040"/>
            <a:ext cx="2808312" cy="461665"/>
          </a:xfrm>
          <a:prstGeom prst="rect">
            <a:avLst/>
          </a:prstGeom>
          <a:noFill/>
        </p:spPr>
        <p:txBody>
          <a:bodyPr wrap="square" rtlCol="0">
            <a:spAutoFit/>
          </a:bodyPr>
          <a:lstStyle/>
          <a:p>
            <a:pPr algn="ctr"/>
            <a:r>
              <a:rPr lang="tr-TR" sz="2400" b="1" dirty="0" smtClean="0">
                <a:solidFill>
                  <a:schemeClr val="accent2">
                    <a:lumMod val="75000"/>
                  </a:schemeClr>
                </a:solidFill>
              </a:rPr>
              <a:t>Öğrenme Stilleri</a:t>
            </a:r>
            <a:endParaRPr lang="tr-TR" sz="2400" b="1" dirty="0">
              <a:solidFill>
                <a:schemeClr val="accent2">
                  <a:lumMod val="75000"/>
                </a:schemeClr>
              </a:solidFill>
            </a:endParaRPr>
          </a:p>
        </p:txBody>
      </p:sp>
      <p:sp>
        <p:nvSpPr>
          <p:cNvPr id="11" name="Dikdörtgen 10"/>
          <p:cNvSpPr/>
          <p:nvPr/>
        </p:nvSpPr>
        <p:spPr>
          <a:xfrm>
            <a:off x="4876376" y="2768239"/>
            <a:ext cx="3960440" cy="2031325"/>
          </a:xfrm>
          <a:prstGeom prst="rect">
            <a:avLst/>
          </a:prstGeom>
        </p:spPr>
        <p:txBody>
          <a:bodyPr wrap="square">
            <a:spAutoFit/>
          </a:bodyPr>
          <a:lstStyle/>
          <a:p>
            <a:pPr algn="just" eaLnBrk="0" hangingPunct="0">
              <a:lnSpc>
                <a:spcPct val="150000"/>
              </a:lnSpc>
            </a:pPr>
            <a:r>
              <a:rPr kumimoji="0" lang="tr-TR" sz="1400" dirty="0" smtClean="0">
                <a:latin typeface="Arial" charset="0"/>
              </a:rPr>
              <a:t>Öğrenme stilleri doğuştan gelen karakteristik özelliğimizdir.</a:t>
            </a:r>
            <a:r>
              <a:rPr lang="tr-TR" sz="1400" dirty="0" smtClean="0">
                <a:latin typeface="Arial" charset="0"/>
              </a:rPr>
              <a:t> Her ne kadar bu özelliklerimiz kalıtsal ise de küçük yaşlardan itibaren  bu özelliklere göre eğitim alırlarsa aileler ve okullar çocuklara daha anlamlı, daha rahat bir yaşam sunabilirler.</a:t>
            </a:r>
            <a:endParaRPr kumimoji="0" lang="tr-TR" sz="1400" dirty="0">
              <a:latin typeface="Arial" charset="0"/>
            </a:endParaRPr>
          </a:p>
        </p:txBody>
      </p:sp>
      <p:sp>
        <p:nvSpPr>
          <p:cNvPr id="12" name="Metin kutusu 11"/>
          <p:cNvSpPr txBox="1"/>
          <p:nvPr/>
        </p:nvSpPr>
        <p:spPr>
          <a:xfrm>
            <a:off x="2829508" y="200839"/>
            <a:ext cx="4766828" cy="523220"/>
          </a:xfrm>
          <a:prstGeom prst="rect">
            <a:avLst/>
          </a:prstGeom>
          <a:noFill/>
        </p:spPr>
        <p:txBody>
          <a:bodyPr wrap="square" rtlCol="0">
            <a:spAutoFit/>
          </a:bodyPr>
          <a:lstStyle/>
          <a:p>
            <a:r>
              <a:rPr lang="tr-TR" sz="2800" b="1" spc="300" dirty="0" smtClean="0">
                <a:solidFill>
                  <a:schemeClr val="accent2">
                    <a:lumMod val="75000"/>
                  </a:schemeClr>
                </a:solidFill>
                <a:latin typeface="Century Schoolbook" pitchFamily="18" charset="0"/>
              </a:rPr>
              <a:t>Öğrenme Stilleri</a:t>
            </a:r>
            <a:endParaRPr lang="tr-TR" sz="2800" b="1" spc="300" dirty="0">
              <a:solidFill>
                <a:schemeClr val="accent2">
                  <a:lumMod val="75000"/>
                </a:schemeClr>
              </a:solidFill>
              <a:latin typeface="Century Schoolbook" pitchFamily="18" charset="0"/>
            </a:endParaRPr>
          </a:p>
        </p:txBody>
      </p:sp>
    </p:spTree>
    <p:extLst>
      <p:ext uri="{BB962C8B-B14F-4D97-AF65-F5344CB8AC3E}">
        <p14:creationId xmlns:p14="http://schemas.microsoft.com/office/powerpoint/2010/main" xmlns="" val="1761608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241" t="13920" r="32880" b="9654"/>
          <a:stretch/>
        </p:blipFill>
        <p:spPr bwMode="auto">
          <a:xfrm>
            <a:off x="31090" y="1"/>
            <a:ext cx="5621030" cy="6813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5830081" y="2283304"/>
            <a:ext cx="3223790" cy="2246769"/>
          </a:xfrm>
          <a:prstGeom prst="rect">
            <a:avLst/>
          </a:prstGeom>
        </p:spPr>
        <p:txBody>
          <a:bodyPr wrap="square">
            <a:spAutoFit/>
          </a:bodyPr>
          <a:lstStyle/>
          <a:p>
            <a:r>
              <a:rPr lang="tr-TR" sz="1400" dirty="0" smtClean="0"/>
              <a:t>Çeşitli </a:t>
            </a:r>
            <a:r>
              <a:rPr lang="tr-TR" sz="1400" dirty="0"/>
              <a:t>kazanımları eğlenceli bir şekilde öğretilebileceği </a:t>
            </a:r>
            <a:r>
              <a:rPr lang="tr-TR" sz="1400" dirty="0" err="1"/>
              <a:t>puzzle</a:t>
            </a:r>
            <a:r>
              <a:rPr lang="tr-TR" sz="1400" dirty="0"/>
              <a:t> oyunudur. Oyun şablonu indirilip üçgenler şeklinde kesiliyor ve oyunu oynayacak gruba veriyoruz. Grup üçgenlerin işlem sonuçları aynı olan kenarlarını birleştirmeye çalışarak hem eğleniyor hem işlemleri öğrenmiş oluyor. Amaç indirdiğiniz şablonu tekrar oluşturmaları. İyi eğlenceler ve öğrenmeler </a:t>
            </a:r>
            <a:r>
              <a:rPr lang="tr-TR" sz="1400" dirty="0" smtClean="0"/>
              <a:t>..</a:t>
            </a:r>
            <a:endParaRPr lang="tr-TR" sz="1400" dirty="0"/>
          </a:p>
        </p:txBody>
      </p:sp>
      <p:sp>
        <p:nvSpPr>
          <p:cNvPr id="5" name="Dikdörtgen 4"/>
          <p:cNvSpPr/>
          <p:nvPr/>
        </p:nvSpPr>
        <p:spPr>
          <a:xfrm>
            <a:off x="5823778" y="908720"/>
            <a:ext cx="3212718" cy="954107"/>
          </a:xfrm>
          <a:prstGeom prst="rect">
            <a:avLst/>
          </a:prstGeom>
        </p:spPr>
        <p:txBody>
          <a:bodyPr wrap="square">
            <a:spAutoFit/>
          </a:bodyPr>
          <a:lstStyle/>
          <a:p>
            <a:pPr algn="ctr"/>
            <a:r>
              <a:rPr lang="tr-TR" sz="2800" dirty="0"/>
              <a:t>Matematik Puzzle Oyunları </a:t>
            </a:r>
          </a:p>
        </p:txBody>
      </p:sp>
      <p:sp>
        <p:nvSpPr>
          <p:cNvPr id="6" name="Dikdörtgen 5"/>
          <p:cNvSpPr/>
          <p:nvPr/>
        </p:nvSpPr>
        <p:spPr>
          <a:xfrm>
            <a:off x="6105796" y="5085184"/>
            <a:ext cx="2642667"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dirty="0"/>
              <a:t>Görsel ve işitsel öğreniciler için etkili olabilir.</a:t>
            </a:r>
          </a:p>
        </p:txBody>
      </p:sp>
    </p:spTree>
    <p:extLst>
      <p:ext uri="{BB962C8B-B14F-4D97-AF65-F5344CB8AC3E}">
        <p14:creationId xmlns:p14="http://schemas.microsoft.com/office/powerpoint/2010/main" xmlns="" val="334680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5" y="476672"/>
            <a:ext cx="4536504" cy="6340197"/>
          </a:xfrm>
          <a:prstGeom prst="rect">
            <a:avLst/>
          </a:prstGeom>
          <a:ln w="22225">
            <a:solidFill>
              <a:schemeClr val="accent1">
                <a:lumMod val="75000"/>
              </a:schemeClr>
            </a:solidFill>
          </a:ln>
        </p:spPr>
        <p:txBody>
          <a:bodyPr wrap="square">
            <a:spAutoFit/>
          </a:bodyPr>
          <a:lstStyle/>
          <a:p>
            <a:endParaRPr lang="tr-TR" sz="1400" dirty="0" smtClean="0"/>
          </a:p>
          <a:p>
            <a:r>
              <a:rPr lang="tr-TR" sz="1400" dirty="0" smtClean="0"/>
              <a:t>Bütün </a:t>
            </a:r>
            <a:r>
              <a:rPr lang="tr-TR" sz="1400" dirty="0"/>
              <a:t>sınıfın her aşamada (her istasyonda) çalışarak bir önceki grubun yaptıklarına katkı sağlayarak bir basamak ileri götürmeyi, yarım kalan işi tamamlamayı öğreten bir yöntemdir</a:t>
            </a:r>
            <a:r>
              <a:rPr lang="tr-TR" sz="1400" dirty="0" smtClean="0"/>
              <a:t>. </a:t>
            </a:r>
            <a:endParaRPr lang="tr-TR" sz="1400" dirty="0"/>
          </a:p>
          <a:p>
            <a:r>
              <a:rPr lang="tr-TR" sz="1400" dirty="0" smtClean="0">
                <a:solidFill>
                  <a:schemeClr val="accent3">
                    <a:lumMod val="75000"/>
                  </a:schemeClr>
                </a:solidFill>
              </a:rPr>
              <a:t>İstasyon </a:t>
            </a:r>
            <a:r>
              <a:rPr lang="tr-TR" sz="1400" dirty="0">
                <a:solidFill>
                  <a:schemeClr val="accent3">
                    <a:lumMod val="75000"/>
                  </a:schemeClr>
                </a:solidFill>
              </a:rPr>
              <a:t>Tekniğinin Temel Aşamaları </a:t>
            </a:r>
            <a:endParaRPr lang="tr-TR" sz="1400" dirty="0" smtClean="0">
              <a:solidFill>
                <a:schemeClr val="accent3">
                  <a:lumMod val="75000"/>
                </a:schemeClr>
              </a:solidFill>
            </a:endParaRPr>
          </a:p>
          <a:p>
            <a:r>
              <a:rPr lang="tr-TR" sz="1400" dirty="0" smtClean="0"/>
              <a:t>-</a:t>
            </a:r>
            <a:r>
              <a:rPr lang="tr-TR" sz="1400" dirty="0"/>
              <a:t>Öğrencilerin ilgi, yetenek ve yaratıcılıklarını ortaya çıkarmak </a:t>
            </a:r>
            <a:endParaRPr lang="tr-TR" sz="1400" dirty="0" smtClean="0"/>
          </a:p>
          <a:p>
            <a:r>
              <a:rPr lang="tr-TR" sz="1400" dirty="0" smtClean="0"/>
              <a:t>-</a:t>
            </a:r>
            <a:r>
              <a:rPr lang="tr-TR" sz="1400" dirty="0"/>
              <a:t>Yeni bir ürün ortaya </a:t>
            </a:r>
            <a:r>
              <a:rPr lang="tr-TR" sz="1400" dirty="0" smtClean="0"/>
              <a:t>çıkarmak</a:t>
            </a:r>
          </a:p>
          <a:p>
            <a:r>
              <a:rPr lang="tr-TR" sz="1400" dirty="0" smtClean="0"/>
              <a:t> </a:t>
            </a:r>
            <a:r>
              <a:rPr lang="tr-TR" sz="1400" dirty="0"/>
              <a:t>-Çekingen öğrencileri aktif hale getirmeyi </a:t>
            </a:r>
            <a:r>
              <a:rPr lang="tr-TR" sz="1400" dirty="0" smtClean="0"/>
              <a:t>sağlamak</a:t>
            </a:r>
          </a:p>
          <a:p>
            <a:r>
              <a:rPr lang="tr-TR" sz="1400" dirty="0" smtClean="0"/>
              <a:t> </a:t>
            </a:r>
            <a:r>
              <a:rPr lang="tr-TR" sz="1400" dirty="0"/>
              <a:t>-Öğrencilerin iş birliği içinde çalışmalarını sağlamak </a:t>
            </a:r>
            <a:endParaRPr lang="tr-TR" sz="1400" dirty="0" smtClean="0"/>
          </a:p>
          <a:p>
            <a:r>
              <a:rPr lang="tr-TR" sz="1400" dirty="0" smtClean="0"/>
              <a:t>-</a:t>
            </a:r>
            <a:r>
              <a:rPr lang="tr-TR" sz="1400" dirty="0"/>
              <a:t>Öğrencilere verilen kurallara uyma alışkanlığı kazandırmak </a:t>
            </a:r>
          </a:p>
          <a:p>
            <a:r>
              <a:rPr lang="tr-TR" sz="1400" dirty="0" smtClean="0">
                <a:solidFill>
                  <a:schemeClr val="accent3">
                    <a:lumMod val="75000"/>
                  </a:schemeClr>
                </a:solidFill>
              </a:rPr>
              <a:t>İstasyon </a:t>
            </a:r>
            <a:r>
              <a:rPr lang="tr-TR" sz="1400" dirty="0">
                <a:solidFill>
                  <a:schemeClr val="accent3">
                    <a:lumMod val="75000"/>
                  </a:schemeClr>
                </a:solidFill>
              </a:rPr>
              <a:t>Tekniğinin Temel Özellikleri </a:t>
            </a:r>
            <a:endParaRPr lang="tr-TR" sz="1400" dirty="0" smtClean="0">
              <a:solidFill>
                <a:schemeClr val="accent3">
                  <a:lumMod val="75000"/>
                </a:schemeClr>
              </a:solidFill>
            </a:endParaRPr>
          </a:p>
          <a:p>
            <a:r>
              <a:rPr lang="tr-TR" sz="1400" dirty="0" smtClean="0"/>
              <a:t>-</a:t>
            </a:r>
            <a:r>
              <a:rPr lang="tr-TR" sz="1400" dirty="0"/>
              <a:t>Bir konu ile ilgili başlanmış bir işe katkı sağlar. </a:t>
            </a:r>
            <a:endParaRPr lang="tr-TR" sz="1400" dirty="0" smtClean="0"/>
          </a:p>
          <a:p>
            <a:r>
              <a:rPr lang="tr-TR" sz="1400" dirty="0" smtClean="0"/>
              <a:t>-</a:t>
            </a:r>
            <a:r>
              <a:rPr lang="tr-TR" sz="1400" dirty="0"/>
              <a:t>Öğrencilerin yaparak-yaşayarak öğrenmesine imkan verir. </a:t>
            </a:r>
            <a:endParaRPr lang="tr-TR" sz="1400" dirty="0" smtClean="0"/>
          </a:p>
          <a:p>
            <a:r>
              <a:rPr lang="tr-TR" sz="1400" dirty="0" smtClean="0"/>
              <a:t>-</a:t>
            </a:r>
            <a:r>
              <a:rPr lang="tr-TR" sz="1400" dirty="0"/>
              <a:t>Öğrencilerin yaratıcılıkları gelişir</a:t>
            </a:r>
            <a:r>
              <a:rPr lang="tr-TR" sz="1400" dirty="0" smtClean="0"/>
              <a:t>.</a:t>
            </a:r>
          </a:p>
          <a:p>
            <a:r>
              <a:rPr lang="tr-TR" sz="1400" dirty="0" smtClean="0"/>
              <a:t> </a:t>
            </a:r>
            <a:r>
              <a:rPr lang="tr-TR" sz="1400" dirty="0"/>
              <a:t>-Öğrenciler grup halinde çalışır</a:t>
            </a:r>
            <a:r>
              <a:rPr lang="tr-TR" sz="1400" dirty="0" smtClean="0"/>
              <a:t>.</a:t>
            </a:r>
          </a:p>
          <a:p>
            <a:r>
              <a:rPr lang="tr-TR" sz="1400" dirty="0" smtClean="0"/>
              <a:t> </a:t>
            </a:r>
            <a:r>
              <a:rPr lang="tr-TR" sz="1400" dirty="0"/>
              <a:t>-Bütün sınıf öğretime katılır. </a:t>
            </a:r>
            <a:endParaRPr lang="tr-TR" sz="1400" dirty="0" smtClean="0"/>
          </a:p>
          <a:p>
            <a:r>
              <a:rPr lang="tr-TR" sz="1400" dirty="0" smtClean="0"/>
              <a:t>-</a:t>
            </a:r>
            <a:r>
              <a:rPr lang="tr-TR" sz="1400" dirty="0"/>
              <a:t>Bu çalışma sayesinde yeni bir ürün ortaya çıkar. </a:t>
            </a:r>
          </a:p>
          <a:p>
            <a:r>
              <a:rPr lang="tr-TR" sz="1400" dirty="0">
                <a:solidFill>
                  <a:schemeClr val="accent3">
                    <a:lumMod val="75000"/>
                  </a:schemeClr>
                </a:solidFill>
              </a:rPr>
              <a:t>İstasyon Tekniğinin Uygulanması </a:t>
            </a:r>
          </a:p>
          <a:p>
            <a:r>
              <a:rPr lang="tr-TR" sz="1400" dirty="0"/>
              <a:t>-Öğretmen ve öğrencilerin ortak görüşleri dikkate alınarak bir konu belirlenir.</a:t>
            </a:r>
          </a:p>
          <a:p>
            <a:r>
              <a:rPr lang="tr-TR" sz="1400" dirty="0"/>
              <a:t> -Belirlenen konu tahtaya yazılır. </a:t>
            </a:r>
          </a:p>
          <a:p>
            <a:r>
              <a:rPr lang="tr-TR" sz="1400" dirty="0"/>
              <a:t>Öğrenciler gruplara ayrılarak istasyon oluştururlar. </a:t>
            </a:r>
          </a:p>
          <a:p>
            <a:r>
              <a:rPr lang="tr-TR" sz="1400" dirty="0"/>
              <a:t>-Uygulamayı yöneten bir kişi ve istasyon şefleri seçilir. </a:t>
            </a:r>
          </a:p>
          <a:p>
            <a:r>
              <a:rPr lang="tr-TR" sz="1400" dirty="0"/>
              <a:t>-Bütün gruplar sırayla istasyonları gezerek yapılan işlere katkı sağlar. </a:t>
            </a:r>
          </a:p>
          <a:p>
            <a:r>
              <a:rPr lang="tr-TR" sz="1400" dirty="0"/>
              <a:t>-Süre bittikten sonra istasyon şefleri yapılan ürünleri teslim eder</a:t>
            </a:r>
            <a:r>
              <a:rPr lang="tr-TR" sz="1400" dirty="0" smtClean="0"/>
              <a:t>.</a:t>
            </a:r>
          </a:p>
          <a:p>
            <a:endParaRPr lang="tr-TR" sz="1400" dirty="0" smtClean="0"/>
          </a:p>
        </p:txBody>
      </p:sp>
      <p:sp>
        <p:nvSpPr>
          <p:cNvPr id="5" name="Dikdörtgen 4"/>
          <p:cNvSpPr/>
          <p:nvPr/>
        </p:nvSpPr>
        <p:spPr>
          <a:xfrm>
            <a:off x="4788024" y="462151"/>
            <a:ext cx="4440091" cy="2246769"/>
          </a:xfrm>
          <a:prstGeom prst="rect">
            <a:avLst/>
          </a:prstGeom>
        </p:spPr>
        <p:txBody>
          <a:bodyPr wrap="square">
            <a:spAutoFit/>
          </a:bodyPr>
          <a:lstStyle/>
          <a:p>
            <a:r>
              <a:rPr lang="tr-TR" sz="1400" dirty="0" smtClean="0">
                <a:solidFill>
                  <a:schemeClr val="accent3">
                    <a:lumMod val="75000"/>
                  </a:schemeClr>
                </a:solidFill>
              </a:rPr>
              <a:t> </a:t>
            </a:r>
            <a:r>
              <a:rPr lang="tr-TR" sz="1400" dirty="0">
                <a:solidFill>
                  <a:schemeClr val="accent3">
                    <a:lumMod val="75000"/>
                  </a:schemeClr>
                </a:solidFill>
              </a:rPr>
              <a:t>İstasyon Tekniğinin Yararları</a:t>
            </a:r>
          </a:p>
          <a:p>
            <a:r>
              <a:rPr lang="tr-TR" sz="1400" dirty="0"/>
              <a:t> -Sınıfın derse aktif katılmasını sağlar. </a:t>
            </a:r>
          </a:p>
          <a:p>
            <a:r>
              <a:rPr lang="tr-TR" sz="1400" dirty="0"/>
              <a:t>-Öğrenciler yaparak-yaşayarak öğrenir. </a:t>
            </a:r>
          </a:p>
          <a:p>
            <a:r>
              <a:rPr lang="tr-TR" sz="1400" dirty="0"/>
              <a:t>-Gruplar arasında işbirliğini geliştirir. </a:t>
            </a:r>
          </a:p>
          <a:p>
            <a:r>
              <a:rPr lang="tr-TR" sz="1400" dirty="0"/>
              <a:t>-Öğrenciler farklı zeka boyutlarını kullanır.</a:t>
            </a:r>
          </a:p>
          <a:p>
            <a:r>
              <a:rPr lang="tr-TR" sz="1400" dirty="0"/>
              <a:t> -Öğrencilerin iletişim becerileri gelişir. </a:t>
            </a:r>
          </a:p>
          <a:p>
            <a:r>
              <a:rPr lang="tr-TR" sz="1400" dirty="0"/>
              <a:t>-Yaratıcı düşünmeyi sağlar. </a:t>
            </a:r>
          </a:p>
          <a:p>
            <a:r>
              <a:rPr lang="tr-TR" sz="1400" dirty="0"/>
              <a:t>-Öğrenciler öğretimden keyif alır. </a:t>
            </a:r>
          </a:p>
          <a:p>
            <a:r>
              <a:rPr lang="tr-TR" sz="1400" dirty="0"/>
              <a:t>-Ortaya çıkan ürünler sayesinde öğrencilerin kendilerine olan güvenleri </a:t>
            </a:r>
            <a:r>
              <a:rPr lang="tr-TR" sz="1400" dirty="0" smtClean="0"/>
              <a:t>artar.</a:t>
            </a:r>
            <a:endParaRPr lang="tr-TR" sz="1400" dirty="0"/>
          </a:p>
        </p:txBody>
      </p:sp>
      <p:pic>
        <p:nvPicPr>
          <p:cNvPr id="11266" name="Picture 2" descr="istasyon yöntemi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3068960"/>
            <a:ext cx="4322108" cy="37444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1115616" y="44624"/>
            <a:ext cx="3139321" cy="461665"/>
          </a:xfrm>
          <a:prstGeom prst="rect">
            <a:avLst/>
          </a:prstGeom>
        </p:spPr>
        <p:txBody>
          <a:bodyPr wrap="none">
            <a:spAutoFit/>
          </a:bodyPr>
          <a:lstStyle/>
          <a:p>
            <a:r>
              <a:rPr lang="tr-TR" sz="2400" b="1" spc="300" dirty="0">
                <a:solidFill>
                  <a:schemeClr val="accent3">
                    <a:lumMod val="75000"/>
                  </a:schemeClr>
                </a:solidFill>
              </a:rPr>
              <a:t>İSTASYON TEKNİĞİ</a:t>
            </a:r>
          </a:p>
        </p:txBody>
      </p:sp>
      <p:sp>
        <p:nvSpPr>
          <p:cNvPr id="2" name="Metin kutusu 1"/>
          <p:cNvSpPr txBox="1"/>
          <p:nvPr/>
        </p:nvSpPr>
        <p:spPr>
          <a:xfrm>
            <a:off x="5148064" y="6361583"/>
            <a:ext cx="3672408" cy="307777"/>
          </a:xfrm>
          <a:prstGeom prst="rect">
            <a:avLst/>
          </a:prstGeom>
          <a:noFill/>
        </p:spPr>
        <p:txBody>
          <a:bodyPr wrap="square" rtlCol="0">
            <a:spAutoFit/>
          </a:bodyPr>
          <a:lstStyle/>
          <a:p>
            <a:pPr algn="ctr"/>
            <a:r>
              <a:rPr lang="tr-TR" sz="1400" dirty="0" smtClean="0"/>
              <a:t>İşitsel ve dokunsal/kinetik öğreniciler</a:t>
            </a:r>
            <a:endParaRPr lang="tr-TR" sz="1400" dirty="0"/>
          </a:p>
        </p:txBody>
      </p:sp>
    </p:spTree>
    <p:extLst>
      <p:ext uri="{BB962C8B-B14F-4D97-AF65-F5344CB8AC3E}">
        <p14:creationId xmlns:p14="http://schemas.microsoft.com/office/powerpoint/2010/main" xmlns="" val="597529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324544" y="2060848"/>
            <a:ext cx="9620944" cy="4932363"/>
            <a:chOff x="0" y="0"/>
            <a:chExt cx="10155" cy="7767"/>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0154" cy="77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2" y="302"/>
              <a:ext cx="9550" cy="716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Dikdörtgen 3"/>
          <p:cNvSpPr/>
          <p:nvPr/>
        </p:nvSpPr>
        <p:spPr>
          <a:xfrm>
            <a:off x="0" y="759856"/>
            <a:ext cx="9144000" cy="2908489"/>
          </a:xfrm>
          <a:prstGeom prst="rect">
            <a:avLst/>
          </a:prstGeom>
          <a:solidFill>
            <a:schemeClr val="bg1">
              <a:lumMod val="95000"/>
              <a:alpha val="65000"/>
            </a:schemeClr>
          </a:solidFill>
        </p:spPr>
        <p:txBody>
          <a:bodyPr wrap="square" lIns="216000" rIns="180000">
            <a:spAutoFit/>
          </a:bodyPr>
          <a:lstStyle/>
          <a:p>
            <a:pPr>
              <a:lnSpc>
                <a:spcPct val="150000"/>
              </a:lnSpc>
            </a:pPr>
            <a:r>
              <a:rPr lang="tr-TR" sz="1400" b="1" dirty="0" smtClean="0"/>
              <a:t>	</a:t>
            </a:r>
            <a:r>
              <a:rPr lang="tr-TR" sz="1200" b="1" dirty="0" smtClean="0"/>
              <a:t>Yaşam </a:t>
            </a:r>
            <a:r>
              <a:rPr lang="tr-TR" sz="1200" b="1" dirty="0"/>
              <a:t>boyu eğitim sürecinde çok yönlü öğrenme ve yaşam alanları olarak müzelerin; yaşantılara dayalı etkin kullanımını içeren müze eğitimi, tarihî ve kültürel zenginlikleriyle Türkiye için yeni ve ihtiyaç duyulan bir alandır. Müze eğitimi amacı ve konuları, sergileri, objeleri, çevresi, öğrenciyi merkeze alan ve disiplinler arası yönleriyle müzenin temel eğitim kuramları ve ilkeleri ışığında aktif bir öğrenme ve gelişme alanı olarak kullanılmasını içerir. Müze eğitiminin bireysel, sosyal ve fiziksel boyutları objelerle, algılar ve ilgiler yoluyla etkileşim, gözlem yapma, düşünce ve duyguları ifade etme, hayal gücünü kullanma, kendi yaşamına bağlama, bilgilenme, müzenin bakış açısını görme ve anlama, objeleri okuma, kültürel değerleri ve yaşamı paylaşma, gerçeği arama, uygulamalar yapma ve değerlendirme gibi konuları içerir. Müze eğitimi özellikle zaman ve mekân içinde kendini ve insanları anlama, kültürel mirası devam ettirme, geçmişi, bugünü ve geleceği anlamlı bir biçimde ilişkilendirme, kültürel varlıklar, eski eserleri anlama, koruma ve yaşatma, kendi kültürünü ve farklı kültürleri çok yönlü ve hoşgörülü bir yaklaşımla tanıma ve anlama, müzeyi bir yaşam biçimi hâline getirme ve müzeleri yaşayan kurum niteliğini kazandırma, kültürler arası anlayış ve empati geliştirme gibi hedeflere hizmet </a:t>
            </a:r>
            <a:r>
              <a:rPr lang="tr-TR" sz="1200" b="1" dirty="0" smtClean="0"/>
              <a:t>etmektedir.</a:t>
            </a:r>
            <a:endParaRPr lang="tr-TR" sz="1200" b="1" dirty="0"/>
          </a:p>
        </p:txBody>
      </p:sp>
      <p:sp>
        <p:nvSpPr>
          <p:cNvPr id="5" name="Metin kutusu 4"/>
          <p:cNvSpPr txBox="1"/>
          <p:nvPr/>
        </p:nvSpPr>
        <p:spPr>
          <a:xfrm>
            <a:off x="1043608" y="188640"/>
            <a:ext cx="6120680" cy="523220"/>
          </a:xfrm>
          <a:prstGeom prst="rect">
            <a:avLst/>
          </a:prstGeom>
          <a:noFill/>
        </p:spPr>
        <p:txBody>
          <a:bodyPr wrap="square" rtlCol="0">
            <a:spAutoFit/>
          </a:bodyPr>
          <a:lstStyle/>
          <a:p>
            <a:pPr algn="ctr"/>
            <a:r>
              <a:rPr lang="tr-TR" sz="2800" b="1" spc="600" dirty="0" smtClean="0">
                <a:solidFill>
                  <a:schemeClr val="accent5">
                    <a:lumMod val="75000"/>
                  </a:schemeClr>
                </a:solidFill>
              </a:rPr>
              <a:t>Müze   Eğitimi</a:t>
            </a:r>
            <a:endParaRPr lang="tr-TR" sz="2800" b="1" spc="600" dirty="0">
              <a:solidFill>
                <a:schemeClr val="accent5">
                  <a:lumMod val="75000"/>
                </a:schemeClr>
              </a:solidFill>
            </a:endParaRPr>
          </a:p>
        </p:txBody>
      </p:sp>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xmlns="" val="337943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6632"/>
            <a:ext cx="9144000" cy="6462191"/>
          </a:xfrm>
          <a:prstGeom prst="rect">
            <a:avLst/>
          </a:prstGeom>
        </p:spPr>
      </p:pic>
    </p:spTree>
    <p:extLst>
      <p:ext uri="{BB962C8B-B14F-4D97-AF65-F5344CB8AC3E}">
        <p14:creationId xmlns:p14="http://schemas.microsoft.com/office/powerpoint/2010/main" xmlns="" val="41012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Sonlandırıcı 8"/>
          <p:cNvSpPr/>
          <p:nvPr/>
        </p:nvSpPr>
        <p:spPr>
          <a:xfrm>
            <a:off x="35496" y="980728"/>
            <a:ext cx="8754119" cy="1805657"/>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Sonlandırıcı 10"/>
          <p:cNvSpPr/>
          <p:nvPr/>
        </p:nvSpPr>
        <p:spPr>
          <a:xfrm>
            <a:off x="275531" y="3068960"/>
            <a:ext cx="8568952" cy="158963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Sonlandırıcı 11"/>
          <p:cNvSpPr/>
          <p:nvPr/>
        </p:nvSpPr>
        <p:spPr>
          <a:xfrm>
            <a:off x="220663" y="4952950"/>
            <a:ext cx="8568952" cy="15896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Depolanmış Veri 9"/>
          <p:cNvSpPr/>
          <p:nvPr/>
        </p:nvSpPr>
        <p:spPr>
          <a:xfrm flipH="1">
            <a:off x="2051720" y="1116386"/>
            <a:ext cx="6336704" cy="1520526"/>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spc="300" dirty="0">
                <a:solidFill>
                  <a:schemeClr val="tx1">
                    <a:lumMod val="95000"/>
                    <a:lumOff val="5000"/>
                  </a:schemeClr>
                </a:solidFill>
              </a:rPr>
              <a:t>Görsel Ağırlıklı Öğrenenler</a:t>
            </a:r>
            <a:r>
              <a:rPr lang="tr-TR" b="1" u="sng" dirty="0">
                <a:solidFill>
                  <a:schemeClr val="tx1">
                    <a:lumMod val="95000"/>
                    <a:lumOff val="5000"/>
                  </a:schemeClr>
                </a:solidFill>
              </a:rPr>
              <a:t>: </a:t>
            </a:r>
            <a:r>
              <a:rPr lang="tr-TR" sz="1600" b="1" dirty="0">
                <a:solidFill>
                  <a:schemeClr val="tx1">
                    <a:lumMod val="95000"/>
                    <a:lumOff val="5000"/>
                  </a:schemeClr>
                </a:solidFill>
              </a:rPr>
              <a:t>Görerek ve okuyarak öğrenmeyi tercih ederler. Kendi kendine okuyarak öğrenirler. Renkli şeyleri, grafik ve haritaları tercih ederler.</a:t>
            </a:r>
          </a:p>
        </p:txBody>
      </p:sp>
      <p:sp>
        <p:nvSpPr>
          <p:cNvPr id="13" name="Oval 12"/>
          <p:cNvSpPr/>
          <p:nvPr/>
        </p:nvSpPr>
        <p:spPr>
          <a:xfrm>
            <a:off x="323528" y="1116384"/>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7" descr="C:\Users\Asus\Desktop\ÖĞRENME STİLLERİ\social-studies-pictures-s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4470" y="1141027"/>
            <a:ext cx="1395282" cy="1495885"/>
          </a:xfrm>
          <a:prstGeom prst="ellipse">
            <a:avLst/>
          </a:prstGeom>
          <a:noFill/>
          <a:extLst>
            <a:ext uri="{909E8E84-426E-40DD-AFC4-6F175D3DCCD1}">
              <a14:hiddenFill xmlns:a14="http://schemas.microsoft.com/office/drawing/2010/main" xmlns="">
                <a:solidFill>
                  <a:srgbClr val="FFFFFF"/>
                </a:solidFill>
              </a14:hiddenFill>
            </a:ext>
          </a:extLst>
        </p:spPr>
      </p:pic>
      <p:sp>
        <p:nvSpPr>
          <p:cNvPr id="16" name="Akış Çizelgesi: Depolanmış Veri 15"/>
          <p:cNvSpPr/>
          <p:nvPr/>
        </p:nvSpPr>
        <p:spPr>
          <a:xfrm flipH="1">
            <a:off x="2051720" y="3140968"/>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İşitsel Ağırlıklı </a:t>
            </a:r>
            <a:r>
              <a:rPr lang="tr-TR" sz="1600" b="1" u="sng" dirty="0">
                <a:solidFill>
                  <a:schemeClr val="tx1">
                    <a:lumMod val="95000"/>
                    <a:lumOff val="5000"/>
                  </a:schemeClr>
                </a:solidFill>
              </a:rPr>
              <a:t>Ö</a:t>
            </a:r>
            <a:r>
              <a:rPr lang="tr-TR" sz="1600" b="1" u="sng" dirty="0" smtClean="0">
                <a:solidFill>
                  <a:schemeClr val="tx1">
                    <a:lumMod val="95000"/>
                    <a:lumOff val="5000"/>
                  </a:schemeClr>
                </a:solidFill>
              </a:rPr>
              <a:t>ğrenenler</a:t>
            </a:r>
            <a:r>
              <a:rPr lang="tr-TR" sz="1600" b="1" dirty="0" smtClean="0">
                <a:solidFill>
                  <a:schemeClr val="tx1">
                    <a:lumMod val="95000"/>
                    <a:lumOff val="5000"/>
                  </a:schemeClr>
                </a:solidFill>
              </a:rPr>
              <a:t>: İşiterek, dinleyerek ve tartışarak öğrenmeyi tercih eder. </a:t>
            </a:r>
            <a:r>
              <a:rPr lang="tr-TR" sz="1600" b="1" dirty="0">
                <a:solidFill>
                  <a:schemeClr val="tx1">
                    <a:lumMod val="95000"/>
                    <a:lumOff val="5000"/>
                  </a:schemeClr>
                </a:solidFill>
              </a:rPr>
              <a:t>Sohbet </a:t>
            </a:r>
            <a:r>
              <a:rPr lang="tr-TR" sz="1600" b="1" dirty="0" smtClean="0">
                <a:solidFill>
                  <a:schemeClr val="tx1">
                    <a:lumMod val="95000"/>
                    <a:lumOff val="5000"/>
                  </a:schemeClr>
                </a:solidFill>
              </a:rPr>
              <a:t>etmeyi, birileri </a:t>
            </a:r>
            <a:r>
              <a:rPr lang="tr-TR" sz="1600" b="1" dirty="0">
                <a:solidFill>
                  <a:schemeClr val="tx1">
                    <a:lumMod val="95000"/>
                    <a:lumOff val="5000"/>
                  </a:schemeClr>
                </a:solidFill>
              </a:rPr>
              <a:t>ile çalışmayı severler. </a:t>
            </a:r>
            <a:endParaRPr lang="tr-TR" sz="1600" b="1" dirty="0">
              <a:solidFill>
                <a:schemeClr val="tx1">
                  <a:lumMod val="95000"/>
                  <a:lumOff val="5000"/>
                </a:schemeClr>
              </a:solidFill>
              <a:effectLst>
                <a:outerShdw blurRad="38100" dist="38100" dir="2700000" algn="tl">
                  <a:srgbClr val="FFFFFF"/>
                </a:outerShdw>
              </a:effectLst>
            </a:endParaRPr>
          </a:p>
          <a:p>
            <a:pPr algn="just"/>
            <a:endParaRPr lang="tr-TR" sz="1600" b="1" dirty="0">
              <a:solidFill>
                <a:schemeClr val="tx1">
                  <a:lumMod val="95000"/>
                  <a:lumOff val="5000"/>
                </a:schemeClr>
              </a:solidFill>
            </a:endParaRPr>
          </a:p>
        </p:txBody>
      </p:sp>
      <p:sp>
        <p:nvSpPr>
          <p:cNvPr id="17" name="Oval 16"/>
          <p:cNvSpPr/>
          <p:nvPr/>
        </p:nvSpPr>
        <p:spPr>
          <a:xfrm>
            <a:off x="475928" y="3140968"/>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9" descr="işitsel öğren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262"/>
          <a:stretch/>
        </p:blipFill>
        <p:spPr bwMode="auto">
          <a:xfrm>
            <a:off x="944470" y="3212975"/>
            <a:ext cx="1529268" cy="1379837"/>
          </a:xfrm>
          <a:prstGeom prst="ellipse">
            <a:avLst/>
          </a:prstGeom>
          <a:noFill/>
          <a:extLst>
            <a:ext uri="{909E8E84-426E-40DD-AFC4-6F175D3DCCD1}">
              <a14:hiddenFill xmlns:a14="http://schemas.microsoft.com/office/drawing/2010/main" xmlns="">
                <a:solidFill>
                  <a:srgbClr val="FFFFFF"/>
                </a:solidFill>
              </a14:hiddenFill>
            </a:ext>
          </a:extLst>
        </p:spPr>
      </p:pic>
      <p:sp>
        <p:nvSpPr>
          <p:cNvPr id="21" name="Akış Çizelgesi: Depolanmış Veri 20"/>
          <p:cNvSpPr/>
          <p:nvPr/>
        </p:nvSpPr>
        <p:spPr>
          <a:xfrm flipH="1">
            <a:off x="2123728" y="5013176"/>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Dokunsal/</a:t>
            </a:r>
            <a:r>
              <a:rPr lang="tr-TR" sz="1600" b="1" u="sng" dirty="0" err="1" smtClean="0">
                <a:solidFill>
                  <a:schemeClr val="tx1">
                    <a:lumMod val="95000"/>
                    <a:lumOff val="5000"/>
                  </a:schemeClr>
                </a:solidFill>
              </a:rPr>
              <a:t>kinestetik</a:t>
            </a:r>
            <a:r>
              <a:rPr lang="tr-TR" sz="1600" b="1" u="sng" dirty="0" smtClean="0">
                <a:solidFill>
                  <a:schemeClr val="tx1">
                    <a:lumMod val="95000"/>
                    <a:lumOff val="5000"/>
                  </a:schemeClr>
                </a:solidFill>
              </a:rPr>
              <a:t> Öğrenenler</a:t>
            </a:r>
            <a:r>
              <a:rPr lang="tr-TR" sz="1600" b="1" dirty="0" smtClean="0">
                <a:solidFill>
                  <a:schemeClr val="tx1">
                    <a:lumMod val="95000"/>
                    <a:lumOff val="5000"/>
                  </a:schemeClr>
                </a:solidFill>
              </a:rPr>
              <a:t>: Bazılarının aklında hareket enerjisi daha iyi kalır. Öğrenecekleri şeylerle fiziksel temas kurarak yaparak öğrenirler; kişinin el ile duyumsamasına dayanır. </a:t>
            </a:r>
            <a:endParaRPr lang="tr-TR" sz="1600" b="1" dirty="0">
              <a:solidFill>
                <a:schemeClr val="tx1">
                  <a:lumMod val="95000"/>
                  <a:lumOff val="5000"/>
                </a:schemeClr>
              </a:solidFill>
            </a:endParaRPr>
          </a:p>
        </p:txBody>
      </p:sp>
      <p:sp>
        <p:nvSpPr>
          <p:cNvPr id="14" name="Metin kutusu 13"/>
          <p:cNvSpPr txBox="1"/>
          <p:nvPr/>
        </p:nvSpPr>
        <p:spPr>
          <a:xfrm>
            <a:off x="1115616" y="116632"/>
            <a:ext cx="7272808" cy="769441"/>
          </a:xfrm>
          <a:prstGeom prst="rect">
            <a:avLst/>
          </a:prstGeom>
          <a:noFill/>
        </p:spPr>
        <p:txBody>
          <a:bodyPr wrap="square" rtlCol="0">
            <a:spAutoFit/>
          </a:bodyPr>
          <a:lstStyle/>
          <a:p>
            <a:pPr algn="ctr"/>
            <a:r>
              <a:rPr lang="tr-TR" sz="4400" b="1" spc="600" dirty="0" smtClean="0">
                <a:solidFill>
                  <a:schemeClr val="accent3">
                    <a:lumMod val="75000"/>
                  </a:schemeClr>
                </a:solidFill>
                <a:latin typeface="Curlz MT" pitchFamily="82" charset="0"/>
              </a:rPr>
              <a:t>Öğrenme Stilleri</a:t>
            </a:r>
            <a:endParaRPr lang="tr-TR" sz="4400" b="1" spc="600" dirty="0">
              <a:solidFill>
                <a:schemeClr val="accent3">
                  <a:lumMod val="75000"/>
                </a:schemeClr>
              </a:solidFill>
              <a:latin typeface="Curlz MT" pitchFamily="82" charset="0"/>
            </a:endParaRPr>
          </a:p>
        </p:txBody>
      </p:sp>
      <p:sp>
        <p:nvSpPr>
          <p:cNvPr id="23" name="Oval 22"/>
          <p:cNvSpPr/>
          <p:nvPr/>
        </p:nvSpPr>
        <p:spPr>
          <a:xfrm>
            <a:off x="448964" y="5004817"/>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Picture 10" descr="J02325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668" y="4827797"/>
            <a:ext cx="1320800" cy="1633898"/>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7031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57520" y="281304"/>
            <a:ext cx="7170864" cy="4659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Metin kutusu 5"/>
          <p:cNvSpPr txBox="1"/>
          <p:nvPr/>
        </p:nvSpPr>
        <p:spPr>
          <a:xfrm>
            <a:off x="-108520" y="5013176"/>
            <a:ext cx="9468544" cy="1200329"/>
          </a:xfrm>
          <a:prstGeom prst="rect">
            <a:avLst/>
          </a:prstGeom>
          <a:noFill/>
        </p:spPr>
        <p:txBody>
          <a:bodyPr wrap="square" rtlCol="0">
            <a:spAutoFit/>
          </a:bodyPr>
          <a:lstStyle/>
          <a:p>
            <a:pPr algn="ctr">
              <a:lnSpc>
                <a:spcPct val="150000"/>
              </a:lnSpc>
            </a:pPr>
            <a:r>
              <a:rPr lang="tr-TR" sz="1600" spc="300" dirty="0" smtClean="0">
                <a:solidFill>
                  <a:schemeClr val="accent4">
                    <a:lumMod val="75000"/>
                  </a:schemeClr>
                </a:solidFill>
                <a:latin typeface="Arial Black" panose="020B0A04020102020204" pitchFamily="34" charset="0"/>
              </a:rPr>
              <a:t>«Aslında herkes dâhidir.</a:t>
            </a:r>
          </a:p>
          <a:p>
            <a:pPr algn="ctr">
              <a:lnSpc>
                <a:spcPct val="150000"/>
              </a:lnSpc>
            </a:pPr>
            <a:r>
              <a:rPr lang="tr-TR" sz="1600" spc="300" dirty="0" smtClean="0">
                <a:solidFill>
                  <a:schemeClr val="accent4">
                    <a:lumMod val="75000"/>
                  </a:schemeClr>
                </a:solidFill>
                <a:latin typeface="Arial Black" panose="020B0A04020102020204" pitchFamily="34" charset="0"/>
              </a:rPr>
              <a:t>Ama bir balığı ağaca tırmanma yeteneğine göre yargılarsanız, </a:t>
            </a:r>
          </a:p>
          <a:p>
            <a:pPr algn="ctr">
              <a:lnSpc>
                <a:spcPct val="150000"/>
              </a:lnSpc>
            </a:pPr>
            <a:r>
              <a:rPr lang="tr-TR" sz="1600" spc="300" dirty="0" smtClean="0">
                <a:solidFill>
                  <a:schemeClr val="accent4">
                    <a:lumMod val="75000"/>
                  </a:schemeClr>
                </a:solidFill>
                <a:latin typeface="Arial Black" panose="020B0A04020102020204" pitchFamily="34" charset="0"/>
              </a:rPr>
              <a:t>tüm hayatını aptal olduğuna inanarak geçirecektir»</a:t>
            </a:r>
            <a:endParaRPr lang="tr-TR" sz="1600" spc="300" dirty="0">
              <a:solidFill>
                <a:schemeClr val="accent4">
                  <a:lumMod val="75000"/>
                </a:schemeClr>
              </a:solidFill>
              <a:latin typeface="Arial Black" panose="020B0A04020102020204" pitchFamily="34" charset="0"/>
            </a:endParaRPr>
          </a:p>
        </p:txBody>
      </p:sp>
      <p:sp>
        <p:nvSpPr>
          <p:cNvPr id="2" name="Dikdörtgen 1"/>
          <p:cNvSpPr/>
          <p:nvPr/>
        </p:nvSpPr>
        <p:spPr>
          <a:xfrm>
            <a:off x="6156176" y="6326128"/>
            <a:ext cx="2837636" cy="338554"/>
          </a:xfrm>
          <a:prstGeom prst="rect">
            <a:avLst/>
          </a:prstGeom>
        </p:spPr>
        <p:txBody>
          <a:bodyPr wrap="none">
            <a:spAutoFit/>
          </a:bodyPr>
          <a:lstStyle/>
          <a:p>
            <a:r>
              <a:rPr lang="tr-TR" sz="1600" b="1" spc="600" dirty="0" smtClean="0">
                <a:solidFill>
                  <a:schemeClr val="accent4">
                    <a:lumMod val="75000"/>
                  </a:schemeClr>
                </a:solidFill>
                <a:latin typeface="Comic Sans MS" panose="030F0702030302020204" pitchFamily="66" charset="0"/>
              </a:rPr>
              <a:t>Albert Einstein</a:t>
            </a:r>
            <a:endParaRPr lang="tr-TR" sz="1600" b="1" spc="600" dirty="0">
              <a:solidFill>
                <a:schemeClr val="accent4">
                  <a:lumMod val="75000"/>
                </a:schemeClr>
              </a:solidFill>
              <a:latin typeface="Comic Sans MS" panose="030F0702030302020204" pitchFamily="66" charset="0"/>
            </a:endParaRPr>
          </a:p>
        </p:txBody>
      </p:sp>
    </p:spTree>
    <p:extLst>
      <p:ext uri="{BB962C8B-B14F-4D97-AF65-F5344CB8AC3E}">
        <p14:creationId xmlns:p14="http://schemas.microsoft.com/office/powerpoint/2010/main" xmlns="" val="50463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us\Desktop\ıvır zıvır\tasarım\görseller\arka planlar\189ac57bbe.jpg"/>
          <p:cNvPicPr>
            <a:picLocks noChangeAspect="1" noChangeArrowheads="1"/>
          </p:cNvPicPr>
          <p:nvPr/>
        </p:nvPicPr>
        <p:blipFill>
          <a:blip r:embed="rId2">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36512" y="-27384"/>
            <a:ext cx="9180512" cy="68737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418821" y="1537047"/>
            <a:ext cx="2348593" cy="307777"/>
          </a:xfrm>
          <a:prstGeom prst="rect">
            <a:avLst/>
          </a:prstGeom>
          <a:solidFill>
            <a:schemeClr val="accent6">
              <a:lumMod val="60000"/>
              <a:lumOff val="40000"/>
            </a:schemeClr>
          </a:solidFill>
        </p:spPr>
        <p:txBody>
          <a:bodyPr wrap="none" anchor="ctr">
            <a:spAutoFit/>
          </a:bodyPr>
          <a:lstStyle/>
          <a:p>
            <a:pPr algn="ctr"/>
            <a:r>
              <a:rPr lang="tr-TR" sz="1400" b="1" dirty="0" smtClean="0"/>
              <a:t>         Öğrenciler sıkılabilir.       </a:t>
            </a:r>
            <a:endParaRPr lang="tr-TR" sz="1400" b="1" dirty="0"/>
          </a:p>
        </p:txBody>
      </p:sp>
      <p:sp>
        <p:nvSpPr>
          <p:cNvPr id="12" name="Dikdörtgen 11"/>
          <p:cNvSpPr/>
          <p:nvPr/>
        </p:nvSpPr>
        <p:spPr>
          <a:xfrm rot="154121">
            <a:off x="337981" y="5174170"/>
            <a:ext cx="4177921" cy="738664"/>
          </a:xfrm>
          <a:prstGeom prst="rect">
            <a:avLst/>
          </a:prstGeom>
          <a:solidFill>
            <a:schemeClr val="tx2">
              <a:lumMod val="60000"/>
              <a:lumOff val="40000"/>
            </a:schemeClr>
          </a:solidFill>
        </p:spPr>
        <p:txBody>
          <a:bodyPr wrap="square" lIns="360000" rIns="144000">
            <a:spAutoFit/>
          </a:bodyPr>
          <a:lstStyle/>
          <a:p>
            <a:r>
              <a:rPr lang="tr-TR" sz="1400" b="1" dirty="0" smtClean="0"/>
              <a:t>        Düşük test sonuçları ile karşılaşan eğitimciler ise bir    eğitimci olarak kendi  yeterliliklerini sorgulamaya başlarlar.          </a:t>
            </a:r>
            <a:endParaRPr lang="tr-TR" sz="1400" b="1" dirty="0"/>
          </a:p>
        </p:txBody>
      </p:sp>
      <p:sp>
        <p:nvSpPr>
          <p:cNvPr id="7" name="Dikdörtgen 6"/>
          <p:cNvSpPr/>
          <p:nvPr/>
        </p:nvSpPr>
        <p:spPr>
          <a:xfrm rot="21355121">
            <a:off x="245532" y="2129407"/>
            <a:ext cx="3600000" cy="307777"/>
          </a:xfrm>
          <a:prstGeom prst="rect">
            <a:avLst/>
          </a:prstGeom>
          <a:solidFill>
            <a:schemeClr val="accent5">
              <a:lumMod val="60000"/>
              <a:lumOff val="40000"/>
            </a:schemeClr>
          </a:solidFill>
        </p:spPr>
        <p:txBody>
          <a:bodyPr wrap="square" anchor="ctr" anchorCtr="1">
            <a:spAutoFit/>
          </a:bodyPr>
          <a:lstStyle/>
          <a:p>
            <a:pPr algn="ctr"/>
            <a:r>
              <a:rPr lang="tr-TR" sz="1400" b="1" dirty="0" smtClean="0"/>
              <a:t>    Öğrencilerin dikkati dağılabilir.</a:t>
            </a:r>
          </a:p>
        </p:txBody>
      </p:sp>
      <p:sp>
        <p:nvSpPr>
          <p:cNvPr id="9" name="Dikdörtgen 8"/>
          <p:cNvSpPr/>
          <p:nvPr/>
        </p:nvSpPr>
        <p:spPr>
          <a:xfrm>
            <a:off x="683568" y="2761183"/>
            <a:ext cx="3041538" cy="307777"/>
          </a:xfrm>
          <a:prstGeom prst="rect">
            <a:avLst/>
          </a:prstGeom>
          <a:solidFill>
            <a:schemeClr val="accent4">
              <a:lumMod val="60000"/>
              <a:lumOff val="40000"/>
            </a:schemeClr>
          </a:solidFill>
        </p:spPr>
        <p:txBody>
          <a:bodyPr wrap="none" anchor="ctr">
            <a:spAutoFit/>
          </a:bodyPr>
          <a:lstStyle/>
          <a:p>
            <a:pPr algn="ctr"/>
            <a:r>
              <a:rPr lang="tr-TR" sz="1400" b="1" dirty="0" smtClean="0"/>
              <a:t>     Sınavlarda başarısız olabilir.               </a:t>
            </a:r>
          </a:p>
        </p:txBody>
      </p:sp>
      <p:sp>
        <p:nvSpPr>
          <p:cNvPr id="10" name="Dikdörtgen 9"/>
          <p:cNvSpPr/>
          <p:nvPr/>
        </p:nvSpPr>
        <p:spPr>
          <a:xfrm>
            <a:off x="251520" y="4417367"/>
            <a:ext cx="4050917" cy="307777"/>
          </a:xfrm>
          <a:prstGeom prst="rect">
            <a:avLst/>
          </a:prstGeom>
          <a:solidFill>
            <a:schemeClr val="accent2">
              <a:lumMod val="60000"/>
              <a:lumOff val="40000"/>
            </a:schemeClr>
          </a:solidFill>
        </p:spPr>
        <p:txBody>
          <a:bodyPr wrap="none">
            <a:spAutoFit/>
          </a:bodyPr>
          <a:lstStyle/>
          <a:p>
            <a:r>
              <a:rPr lang="tr-TR" sz="1400" b="1" dirty="0" smtClean="0"/>
              <a:t>          Derslere ilişkin olumsuz tutum geliştirebilir.      </a:t>
            </a:r>
          </a:p>
        </p:txBody>
      </p:sp>
      <p:sp>
        <p:nvSpPr>
          <p:cNvPr id="11" name="Dikdörtgen 10"/>
          <p:cNvSpPr/>
          <p:nvPr/>
        </p:nvSpPr>
        <p:spPr>
          <a:xfrm rot="205328">
            <a:off x="185102" y="3649190"/>
            <a:ext cx="4033348" cy="307777"/>
          </a:xfrm>
          <a:prstGeom prst="rect">
            <a:avLst/>
          </a:prstGeom>
          <a:solidFill>
            <a:schemeClr val="accent3">
              <a:lumMod val="60000"/>
              <a:lumOff val="40000"/>
            </a:schemeClr>
          </a:solidFill>
        </p:spPr>
        <p:txBody>
          <a:bodyPr wrap="none">
            <a:spAutoFit/>
          </a:bodyPr>
          <a:lstStyle/>
          <a:p>
            <a:r>
              <a:rPr lang="tr-TR" sz="1400" b="1" dirty="0" smtClean="0"/>
              <a:t>            Başarısız öğrenci oldukları kanısına varırlar.    </a:t>
            </a:r>
          </a:p>
        </p:txBody>
      </p:sp>
      <p:sp>
        <p:nvSpPr>
          <p:cNvPr id="13" name="Dikdörtgen 12"/>
          <p:cNvSpPr/>
          <p:nvPr/>
        </p:nvSpPr>
        <p:spPr>
          <a:xfrm>
            <a:off x="251520" y="313492"/>
            <a:ext cx="7632848" cy="646331"/>
          </a:xfrm>
          <a:prstGeom prst="rect">
            <a:avLst/>
          </a:prstGeom>
        </p:spPr>
        <p:txBody>
          <a:bodyPr wrap="square">
            <a:spAutoFit/>
          </a:bodyPr>
          <a:lstStyle/>
          <a:p>
            <a:r>
              <a:rPr lang="tr-TR" b="1" dirty="0" smtClean="0"/>
              <a:t>Öğretim sitili ile öğrenme sitili arasında uyumsuzluğun  sonuçları</a:t>
            </a:r>
          </a:p>
          <a:p>
            <a:r>
              <a:rPr lang="tr-TR" b="1" u="sng" dirty="0" smtClean="0"/>
              <a:t>Uyuşmazlığın  sıklıkla yaşandığı bir sınıfta</a:t>
            </a:r>
            <a:r>
              <a:rPr lang="tr-TR" u="sng" dirty="0" smtClean="0"/>
              <a:t>:</a:t>
            </a:r>
            <a:endParaRPr lang="tr-TR" u="sng" dirty="0"/>
          </a:p>
        </p:txBody>
      </p:sp>
      <p:sp>
        <p:nvSpPr>
          <p:cNvPr id="15" name="Yukarı Aşağı Ok 14"/>
          <p:cNvSpPr/>
          <p:nvPr/>
        </p:nvSpPr>
        <p:spPr>
          <a:xfrm rot="194368">
            <a:off x="323528" y="1049821"/>
            <a:ext cx="432048" cy="5539749"/>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3" name="Picture 5" descr="nota de papel vector png ile ilgili görsel sonuc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4325027" y="629081"/>
            <a:ext cx="4791869" cy="463106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kutusu 16"/>
          <p:cNvSpPr txBox="1"/>
          <p:nvPr/>
        </p:nvSpPr>
        <p:spPr>
          <a:xfrm rot="20817578">
            <a:off x="4816947" y="1424285"/>
            <a:ext cx="3613430" cy="2800767"/>
          </a:xfrm>
          <a:prstGeom prst="rect">
            <a:avLst/>
          </a:prstGeom>
          <a:noFill/>
        </p:spPr>
        <p:txBody>
          <a:bodyPr wrap="square" rtlCol="0">
            <a:spAutoFit/>
          </a:bodyPr>
          <a:lstStyle/>
          <a:p>
            <a:pPr algn="just">
              <a:lnSpc>
                <a:spcPct val="200000"/>
              </a:lnSpc>
            </a:pPr>
            <a:r>
              <a:rPr lang="tr-TR" dirty="0" smtClean="0"/>
              <a:t>	</a:t>
            </a:r>
            <a:r>
              <a:rPr lang="tr-TR" sz="1400" dirty="0" smtClean="0"/>
              <a:t>Öğrenme stillerinin bilinmesi, tembel veya yaramaz olduğunu sandığımız pek çok öğrencinin sadece stilleri bilinmediği ve dikkate alınmadığını için öğrenemediği veya istenmeyen şekilde davrandığını anlaşılmasını da sağlayacaktır.</a:t>
            </a:r>
            <a:endParaRPr lang="tr-TR" sz="1400" dirty="0"/>
          </a:p>
        </p:txBody>
      </p:sp>
      <p:sp>
        <p:nvSpPr>
          <p:cNvPr id="16" name="Dikdörtgen 15"/>
          <p:cNvSpPr/>
          <p:nvPr/>
        </p:nvSpPr>
        <p:spPr>
          <a:xfrm>
            <a:off x="4860032" y="5858108"/>
            <a:ext cx="4091558" cy="523220"/>
          </a:xfrm>
          <a:prstGeom prst="rect">
            <a:avLst/>
          </a:prstGeom>
        </p:spPr>
        <p:txBody>
          <a:bodyPr wrap="square">
            <a:spAutoFit/>
          </a:bodyPr>
          <a:lstStyle/>
          <a:p>
            <a:pPr eaLnBrk="0" hangingPunct="0"/>
            <a:r>
              <a:rPr kumimoji="0" lang="tr-TR" sz="1400" b="1" dirty="0" smtClean="0">
                <a:solidFill>
                  <a:srgbClr val="FF3300"/>
                </a:solidFill>
                <a:latin typeface="Arial" charset="0"/>
              </a:rPr>
              <a:t>Öğrenme sitilinizi bilmek size anlamsız gelen pek çok davranışa anlam katacaktır.</a:t>
            </a:r>
            <a:endParaRPr kumimoji="0" lang="tr-TR" b="1" dirty="0">
              <a:solidFill>
                <a:srgbClr val="FF3300"/>
              </a:solidFill>
              <a:latin typeface="Arial" charset="0"/>
            </a:endParaRPr>
          </a:p>
        </p:txBody>
      </p:sp>
    </p:spTree>
    <p:extLst>
      <p:ext uri="{BB962C8B-B14F-4D97-AF65-F5344CB8AC3E}">
        <p14:creationId xmlns:p14="http://schemas.microsoft.com/office/powerpoint/2010/main" xmlns="" val="209230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Asus\Desktop\ÖĞRENME STİLLERİ\big_paper.pn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ikdörtgen 8"/>
          <p:cNvSpPr/>
          <p:nvPr/>
        </p:nvSpPr>
        <p:spPr>
          <a:xfrm>
            <a:off x="2915816" y="0"/>
            <a:ext cx="3352156" cy="105273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spc="600" dirty="0" smtClean="0">
                <a:solidFill>
                  <a:schemeClr val="tx1">
                    <a:lumMod val="85000"/>
                    <a:lumOff val="15000"/>
                  </a:schemeClr>
                </a:solidFill>
                <a:latin typeface="Arial Black" pitchFamily="34" charset="0"/>
              </a:rPr>
              <a:t>Görsel Öğreniciler</a:t>
            </a:r>
            <a:endParaRPr lang="tr-TR" sz="2000" b="1" spc="600" dirty="0">
              <a:solidFill>
                <a:schemeClr val="tx1">
                  <a:lumMod val="85000"/>
                  <a:lumOff val="15000"/>
                </a:schemeClr>
              </a:solidFill>
              <a:latin typeface="Arial Black" pitchFamily="34"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4000" r="6808" b="53750"/>
          <a:stretch/>
        </p:blipFill>
        <p:spPr bwMode="auto">
          <a:xfrm flipH="1">
            <a:off x="755576" y="44624"/>
            <a:ext cx="2088653" cy="968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101184" y="1700808"/>
            <a:ext cx="4194720" cy="4616648"/>
          </a:xfrm>
          <a:prstGeom prst="rect">
            <a:avLst/>
          </a:prstGeom>
        </p:spPr>
        <p:txBody>
          <a:bodyPr wrap="square">
            <a:spAutoFit/>
          </a:bodyPr>
          <a:lstStyle/>
          <a:p>
            <a:pPr marL="285750" indent="-285750">
              <a:lnSpc>
                <a:spcPct val="150000"/>
              </a:lnSpc>
              <a:buFont typeface="Wingdings" pitchFamily="2" charset="2"/>
              <a:buChar char="v"/>
            </a:pPr>
            <a:r>
              <a:rPr lang="tr-TR" sz="1400" b="1" dirty="0" smtClean="0"/>
              <a:t>Detaylı </a:t>
            </a:r>
            <a:r>
              <a:rPr lang="tr-TR" sz="1400" b="1" dirty="0"/>
              <a:t>notlar alırlar</a:t>
            </a:r>
            <a:r>
              <a:rPr lang="tr-TR" sz="1400" b="1" dirty="0" smtClean="0"/>
              <a:t>.</a:t>
            </a:r>
          </a:p>
          <a:p>
            <a:pPr marL="285750" indent="-285750">
              <a:lnSpc>
                <a:spcPct val="150000"/>
              </a:lnSpc>
              <a:buFont typeface="Wingdings" pitchFamily="2" charset="2"/>
              <a:buChar char="v"/>
            </a:pPr>
            <a:r>
              <a:rPr lang="tr-TR" sz="1400" b="1" dirty="0"/>
              <a:t>Görerek öğrenmeyi severler.</a:t>
            </a:r>
          </a:p>
          <a:p>
            <a:pPr marL="285750" indent="-285750">
              <a:lnSpc>
                <a:spcPct val="150000"/>
              </a:lnSpc>
              <a:buFont typeface="Wingdings" pitchFamily="2" charset="2"/>
              <a:buChar char="v"/>
            </a:pPr>
            <a:r>
              <a:rPr lang="tr-TR" sz="1400" b="1" dirty="0" smtClean="0"/>
              <a:t>Önde </a:t>
            </a:r>
            <a:r>
              <a:rPr lang="tr-TR" sz="1400" b="1" dirty="0"/>
              <a:t>oturmayı tercih ederler</a:t>
            </a:r>
            <a:r>
              <a:rPr lang="tr-TR" sz="1400" b="1" dirty="0" smtClean="0"/>
              <a:t>.</a:t>
            </a:r>
          </a:p>
          <a:p>
            <a:pPr marL="285750" indent="-285750">
              <a:lnSpc>
                <a:spcPct val="150000"/>
              </a:lnSpc>
              <a:buFont typeface="Wingdings" pitchFamily="2" charset="2"/>
              <a:buChar char="v"/>
            </a:pPr>
            <a:r>
              <a:rPr lang="tr-TR" sz="1400" b="1" dirty="0" smtClean="0"/>
              <a:t>Düzenli ve planlı olmayı severler.</a:t>
            </a:r>
          </a:p>
          <a:p>
            <a:pPr marL="285750" indent="-285750">
              <a:lnSpc>
                <a:spcPct val="150000"/>
              </a:lnSpc>
              <a:buFont typeface="Wingdings" pitchFamily="2" charset="2"/>
              <a:buChar char="v"/>
            </a:pPr>
            <a:r>
              <a:rPr lang="tr-TR" sz="1400" b="1" dirty="0" smtClean="0"/>
              <a:t>Bir </a:t>
            </a:r>
            <a:r>
              <a:rPr lang="tr-TR" sz="1400" b="1" dirty="0"/>
              <a:t>şeyler canlandırırken ya da hatırlamaya çalışırken genellikle gözlerini kapatırlar</a:t>
            </a:r>
            <a:r>
              <a:rPr lang="tr-TR" sz="1400" b="1" dirty="0" smtClean="0"/>
              <a:t>.</a:t>
            </a:r>
          </a:p>
          <a:p>
            <a:pPr marL="285750" indent="-285750">
              <a:lnSpc>
                <a:spcPct val="150000"/>
              </a:lnSpc>
              <a:buFont typeface="Wingdings" pitchFamily="2" charset="2"/>
              <a:buChar char="v"/>
            </a:pPr>
            <a:r>
              <a:rPr lang="tr-TR" sz="1400" b="1" dirty="0" smtClean="0"/>
              <a:t>Sıkıldıklarında </a:t>
            </a:r>
            <a:r>
              <a:rPr lang="tr-TR" sz="1400" b="1" dirty="0"/>
              <a:t>seyredecek bir şeyler bulurlar</a:t>
            </a:r>
            <a:r>
              <a:rPr lang="tr-TR" sz="1400" b="1" dirty="0" smtClean="0"/>
              <a:t>.</a:t>
            </a:r>
          </a:p>
          <a:p>
            <a:pPr marL="285750" indent="-285750">
              <a:lnSpc>
                <a:spcPct val="150000"/>
              </a:lnSpc>
              <a:buFont typeface="Wingdings" pitchFamily="2" charset="2"/>
              <a:buChar char="v"/>
            </a:pPr>
            <a:r>
              <a:rPr lang="tr-TR" sz="1400" b="1" dirty="0" smtClean="0"/>
              <a:t>Renkli </a:t>
            </a:r>
            <a:r>
              <a:rPr lang="tr-TR" sz="1400" b="1" dirty="0"/>
              <a:t>tablolardan ya da şekillerden hoşlanırlar</a:t>
            </a:r>
            <a:r>
              <a:rPr lang="tr-TR" sz="1400" b="1" dirty="0" smtClean="0"/>
              <a:t>.</a:t>
            </a:r>
          </a:p>
          <a:p>
            <a:pPr marL="285750" indent="-285750">
              <a:lnSpc>
                <a:spcPct val="150000"/>
              </a:lnSpc>
              <a:buFont typeface="Wingdings" pitchFamily="2" charset="2"/>
              <a:buChar char="v"/>
            </a:pPr>
            <a:r>
              <a:rPr lang="tr-TR" sz="1400" b="1" dirty="0" smtClean="0"/>
              <a:t>İşitsel yönergelere uymakta zorlanırlar.</a:t>
            </a:r>
          </a:p>
          <a:p>
            <a:pPr marL="285750" indent="-285750">
              <a:lnSpc>
                <a:spcPct val="150000"/>
              </a:lnSpc>
              <a:buFont typeface="Wingdings" pitchFamily="2" charset="2"/>
              <a:buChar char="v"/>
            </a:pPr>
            <a:r>
              <a:rPr lang="tr-TR" sz="1400" b="1" dirty="0" smtClean="0"/>
              <a:t>Pasif </a:t>
            </a:r>
            <a:r>
              <a:rPr lang="tr-TR" sz="1400" b="1" dirty="0"/>
              <a:t>bir çevreyi ideal </a:t>
            </a:r>
            <a:r>
              <a:rPr lang="tr-TR" sz="1400" b="1" dirty="0" smtClean="0"/>
              <a:t>bulurlar.</a:t>
            </a:r>
          </a:p>
          <a:p>
            <a:pPr marL="285750" indent="-285750">
              <a:lnSpc>
                <a:spcPct val="150000"/>
              </a:lnSpc>
              <a:buFont typeface="Wingdings" pitchFamily="2" charset="2"/>
              <a:buChar char="v"/>
            </a:pPr>
            <a:r>
              <a:rPr lang="tr-TR" sz="1400" b="1" dirty="0" smtClean="0"/>
              <a:t>Okumaya </a:t>
            </a:r>
            <a:r>
              <a:rPr lang="tr-TR" sz="1400" b="1" dirty="0"/>
              <a:t>düşkündürler</a:t>
            </a:r>
            <a:r>
              <a:rPr lang="tr-TR" sz="1400" b="1" dirty="0" smtClean="0"/>
              <a:t>. Okuma hızları genelde iyidir.</a:t>
            </a:r>
          </a:p>
          <a:p>
            <a:pPr marL="285750" indent="-285750">
              <a:lnSpc>
                <a:spcPct val="150000"/>
              </a:lnSpc>
              <a:buFont typeface="Wingdings" pitchFamily="2" charset="2"/>
              <a:buChar char="v"/>
            </a:pPr>
            <a:r>
              <a:rPr lang="tr-TR" sz="1400" b="1" dirty="0" smtClean="0"/>
              <a:t>Yüzleri </a:t>
            </a:r>
            <a:r>
              <a:rPr lang="tr-TR" sz="1400" b="1" dirty="0"/>
              <a:t>iyi hatırlarlar</a:t>
            </a:r>
            <a:r>
              <a:rPr lang="tr-TR" sz="1400" b="1" dirty="0" smtClean="0"/>
              <a:t>.</a:t>
            </a:r>
          </a:p>
          <a:p>
            <a:pPr marL="285750" indent="-285750">
              <a:lnSpc>
                <a:spcPct val="150000"/>
              </a:lnSpc>
              <a:buFont typeface="Wingdings" pitchFamily="2" charset="2"/>
              <a:buChar char="v"/>
            </a:pPr>
            <a:r>
              <a:rPr lang="tr-TR" sz="1400" b="1" dirty="0" smtClean="0"/>
              <a:t>Liste </a:t>
            </a:r>
            <a:r>
              <a:rPr lang="tr-TR" sz="1400" b="1" dirty="0"/>
              <a:t>ve program yapmayı severler.</a:t>
            </a:r>
          </a:p>
        </p:txBody>
      </p:sp>
      <p:sp>
        <p:nvSpPr>
          <p:cNvPr id="17" name="Dikdörtgen 16"/>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355976" y="2194986"/>
            <a:ext cx="4326518" cy="3970318"/>
          </a:xfrm>
          <a:prstGeom prst="rect">
            <a:avLst/>
          </a:prstGeom>
        </p:spPr>
        <p:txBody>
          <a:bodyPr wrap="square">
            <a:spAutoFit/>
          </a:bodyPr>
          <a:lstStyle/>
          <a:p>
            <a:pPr marL="285750" indent="-285750">
              <a:lnSpc>
                <a:spcPct val="150000"/>
              </a:lnSpc>
              <a:buClr>
                <a:schemeClr val="accent4">
                  <a:lumMod val="75000"/>
                </a:schemeClr>
              </a:buClr>
              <a:buSzPct val="70000"/>
              <a:buFont typeface="Arial" pitchFamily="34" charset="0"/>
              <a:buChar char="•"/>
            </a:pPr>
            <a:r>
              <a:rPr lang="tr-TR" sz="1400" b="1" dirty="0">
                <a:solidFill>
                  <a:schemeClr val="accent1">
                    <a:lumMod val="75000"/>
                  </a:schemeClr>
                </a:solidFill>
              </a:rPr>
              <a:t>Duyduklarını uzun süre bellekte tutamazlar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 </a:t>
            </a:r>
            <a:r>
              <a:rPr lang="tr-TR" sz="1400" b="1" dirty="0">
                <a:solidFill>
                  <a:schemeClr val="accent1">
                    <a:lumMod val="75000"/>
                  </a:schemeClr>
                </a:solidFill>
              </a:rPr>
              <a:t>anlatılırken not alamazlarsa huzursuz olurlar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Yazılı </a:t>
            </a:r>
            <a:r>
              <a:rPr lang="tr-TR" sz="1400" b="1" dirty="0">
                <a:solidFill>
                  <a:schemeClr val="accent1">
                    <a:lumMod val="75000"/>
                  </a:schemeClr>
                </a:solidFill>
              </a:rPr>
              <a:t>olmayan bilgiyi algılamayabilirler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Derslerin </a:t>
            </a:r>
            <a:r>
              <a:rPr lang="tr-TR" sz="1400" b="1" dirty="0">
                <a:solidFill>
                  <a:schemeClr val="accent1">
                    <a:lumMod val="75000"/>
                  </a:schemeClr>
                </a:solidFill>
              </a:rPr>
              <a:t>laboratuvardan işlenmesinden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Karmaşık </a:t>
            </a:r>
            <a:r>
              <a:rPr lang="tr-TR" sz="1400" b="1" dirty="0">
                <a:solidFill>
                  <a:schemeClr val="accent1">
                    <a:lumMod val="75000"/>
                  </a:schemeClr>
                </a:solidFill>
              </a:rPr>
              <a:t>ve karışık ortamlarda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İsimleri </a:t>
            </a:r>
            <a:r>
              <a:rPr lang="tr-TR" sz="1400" b="1" dirty="0">
                <a:solidFill>
                  <a:schemeClr val="accent1">
                    <a:lumMod val="75000"/>
                  </a:schemeClr>
                </a:solidFill>
              </a:rPr>
              <a:t>hatırlamakta zorlanırlar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Görsel </a:t>
            </a:r>
            <a:r>
              <a:rPr lang="tr-TR" sz="1400" b="1" dirty="0">
                <a:solidFill>
                  <a:schemeClr val="accent1">
                    <a:lumMod val="75000"/>
                  </a:schemeClr>
                </a:solidFill>
              </a:rPr>
              <a:t>materyallere dayanmayan uzun anlatımlara tahammül </a:t>
            </a:r>
            <a:r>
              <a:rPr lang="tr-TR" sz="1400" b="1" dirty="0" smtClean="0">
                <a:solidFill>
                  <a:schemeClr val="accent1">
                    <a:lumMod val="75000"/>
                  </a:schemeClr>
                </a:solidFill>
              </a:rPr>
              <a:t>edemezler.</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Dağınıklığa </a:t>
            </a:r>
            <a:r>
              <a:rPr lang="tr-TR" sz="1400" b="1" dirty="0">
                <a:solidFill>
                  <a:schemeClr val="accent1">
                    <a:lumMod val="75000"/>
                  </a:schemeClr>
                </a:solidFill>
              </a:rPr>
              <a:t>düzensizliğe tahammülsüzdürler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Plansızlığa</a:t>
            </a:r>
            <a:r>
              <a:rPr lang="tr-TR" sz="1400" b="1" dirty="0">
                <a:solidFill>
                  <a:schemeClr val="accent1">
                    <a:lumMod val="75000"/>
                  </a:schemeClr>
                </a:solidFill>
              </a:rPr>
              <a:t>, programsızlığa tahammül edemeyebilirler.</a:t>
            </a:r>
          </a:p>
        </p:txBody>
      </p:sp>
      <p:sp>
        <p:nvSpPr>
          <p:cNvPr id="19" name="Metin kutusu 18"/>
          <p:cNvSpPr txBox="1"/>
          <p:nvPr/>
        </p:nvSpPr>
        <p:spPr>
          <a:xfrm>
            <a:off x="4644008" y="1844824"/>
            <a:ext cx="3384376" cy="369332"/>
          </a:xfrm>
          <a:prstGeom prst="rect">
            <a:avLst/>
          </a:prstGeom>
          <a:noFill/>
        </p:spPr>
        <p:txBody>
          <a:bodyPr wrap="square" rtlCol="0">
            <a:spAutoFit/>
          </a:bodyPr>
          <a:lstStyle/>
          <a:p>
            <a:pPr algn="ctr"/>
            <a:r>
              <a:rPr lang="tr-TR" b="1" spc="300" dirty="0" smtClean="0">
                <a:solidFill>
                  <a:schemeClr val="accent1">
                    <a:lumMod val="75000"/>
                  </a:schemeClr>
                </a:solidFill>
              </a:rPr>
              <a:t>Zayıf Özellikleri</a:t>
            </a:r>
            <a:endParaRPr lang="tr-TR" b="1" spc="300" dirty="0">
              <a:solidFill>
                <a:schemeClr val="accent1">
                  <a:lumMod val="75000"/>
                </a:schemeClr>
              </a:solidFill>
            </a:endParaRPr>
          </a:p>
        </p:txBody>
      </p:sp>
      <p:pic>
        <p:nvPicPr>
          <p:cNvPr id="34" name="Picture 5"/>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4000" r="6808" b="53750"/>
          <a:stretch/>
        </p:blipFill>
        <p:spPr bwMode="auto">
          <a:xfrm>
            <a:off x="6299771" y="12113"/>
            <a:ext cx="2088653" cy="968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Dikdörtgen 20"/>
          <p:cNvSpPr/>
          <p:nvPr/>
        </p:nvSpPr>
        <p:spPr>
          <a:xfrm>
            <a:off x="275805" y="1331476"/>
            <a:ext cx="3072059" cy="369332"/>
          </a:xfrm>
          <a:prstGeom prst="rect">
            <a:avLst/>
          </a:prstGeom>
        </p:spPr>
        <p:txBody>
          <a:bodyPr wrap="none">
            <a:spAutoFit/>
          </a:bodyPr>
          <a:lstStyle/>
          <a:p>
            <a:pPr algn="ctr"/>
            <a:r>
              <a:rPr lang="tr-TR" b="1" dirty="0">
                <a:latin typeface="+mj-lt"/>
              </a:rPr>
              <a:t>Görsel </a:t>
            </a:r>
            <a:r>
              <a:rPr lang="tr-TR" b="1" dirty="0" smtClean="0">
                <a:latin typeface="+mj-lt"/>
              </a:rPr>
              <a:t>Öğrenicilerin Özellikleri</a:t>
            </a:r>
            <a:endParaRPr lang="tr-TR" b="1" dirty="0">
              <a:latin typeface="+mj-lt"/>
            </a:endParaRPr>
          </a:p>
        </p:txBody>
      </p:sp>
    </p:spTree>
    <p:extLst>
      <p:ext uri="{BB962C8B-B14F-4D97-AF65-F5344CB8AC3E}">
        <p14:creationId xmlns:p14="http://schemas.microsoft.com/office/powerpoint/2010/main" xmlns="" val="408170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Asus\Desktop\ıvır zıvır\tasarım\görseller\arka planlar\806_backgroumd_03.jpg"/>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t="10750"/>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2627784" y="3985319"/>
            <a:ext cx="6408712" cy="307777"/>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rgbClr val="FFC000"/>
                </a:solidFill>
              </a:rPr>
              <a:t>Ödevlendirirken öğrenmeleri gereken konuyu şekillerle ifade etmeleri istenebilir.</a:t>
            </a:r>
          </a:p>
        </p:txBody>
      </p:sp>
      <p:sp>
        <p:nvSpPr>
          <p:cNvPr id="4" name="Metin kutusu 3"/>
          <p:cNvSpPr txBox="1"/>
          <p:nvPr/>
        </p:nvSpPr>
        <p:spPr>
          <a:xfrm>
            <a:off x="3305166" y="5786100"/>
            <a:ext cx="5443298" cy="523220"/>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chemeClr val="accent6">
                    <a:lumMod val="75000"/>
                  </a:schemeClr>
                </a:solidFill>
              </a:rPr>
              <a:t>Bu tip öğrencilere derste küçük notlar tutmayı, evde çalışırken renkli kalemler kullanmayı önermeliyiz.</a:t>
            </a:r>
            <a:endParaRPr lang="tr-TR" sz="1400" b="1" dirty="0">
              <a:solidFill>
                <a:schemeClr val="accent6">
                  <a:lumMod val="75000"/>
                </a:schemeClr>
              </a:solidFill>
            </a:endParaRPr>
          </a:p>
        </p:txBody>
      </p:sp>
      <p:sp>
        <p:nvSpPr>
          <p:cNvPr id="5" name="Dikdörtgen 4"/>
          <p:cNvSpPr/>
          <p:nvPr/>
        </p:nvSpPr>
        <p:spPr>
          <a:xfrm>
            <a:off x="1763688" y="817548"/>
            <a:ext cx="72008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4">
                    <a:lumMod val="75000"/>
                  </a:schemeClr>
                </a:solidFill>
              </a:rPr>
              <a:t>Öğretmen konuşurken onu görme ihtiyacı duyarlar. Sadece duymak onlara </a:t>
            </a:r>
            <a:r>
              <a:rPr lang="tr-TR" sz="1400" b="1" dirty="0" smtClean="0">
                <a:solidFill>
                  <a:schemeClr val="accent4">
                    <a:lumMod val="75000"/>
                  </a:schemeClr>
                </a:solidFill>
              </a:rPr>
              <a:t>yetmeyecektir</a:t>
            </a:r>
          </a:p>
          <a:p>
            <a:r>
              <a:rPr lang="tr-TR" sz="1400" b="1" dirty="0" smtClean="0">
                <a:solidFill>
                  <a:schemeClr val="accent4">
                    <a:lumMod val="75000"/>
                  </a:schemeClr>
                </a:solidFill>
              </a:rPr>
              <a:t> </a:t>
            </a:r>
            <a:r>
              <a:rPr lang="tr-TR" sz="1400" b="1" dirty="0">
                <a:solidFill>
                  <a:schemeClr val="accent4">
                    <a:lumMod val="75000"/>
                  </a:schemeClr>
                </a:solidFill>
              </a:rPr>
              <a:t>ve dersten kopacaklardır</a:t>
            </a:r>
            <a:r>
              <a:rPr lang="tr-TR" sz="1400" b="1" dirty="0" smtClean="0">
                <a:solidFill>
                  <a:schemeClr val="accent4">
                    <a:lumMod val="75000"/>
                  </a:schemeClr>
                </a:solidFill>
              </a:rPr>
              <a:t>.</a:t>
            </a:r>
            <a:endParaRPr lang="tr-TR" sz="1200" b="1" dirty="0">
              <a:solidFill>
                <a:schemeClr val="accent4">
                  <a:lumMod val="75000"/>
                </a:schemeClr>
              </a:solidFill>
            </a:endParaRPr>
          </a:p>
        </p:txBody>
      </p:sp>
      <p:sp>
        <p:nvSpPr>
          <p:cNvPr id="6" name="Dikdörtgen 5"/>
          <p:cNvSpPr/>
          <p:nvPr/>
        </p:nvSpPr>
        <p:spPr>
          <a:xfrm>
            <a:off x="1979712" y="1393031"/>
            <a:ext cx="5616624" cy="307777"/>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3">
                    <a:lumMod val="75000"/>
                  </a:schemeClr>
                </a:solidFill>
                <a:latin typeface="Arial" charset="0"/>
              </a:rPr>
              <a:t>Düz anlatım yönteminden yeterince yararlanamazlar.</a:t>
            </a:r>
            <a:endParaRPr lang="tr-TR" sz="1400" b="1" dirty="0">
              <a:solidFill>
                <a:schemeClr val="accent3">
                  <a:lumMod val="75000"/>
                </a:schemeClr>
              </a:solidFill>
            </a:endParaRPr>
          </a:p>
        </p:txBody>
      </p:sp>
      <p:sp>
        <p:nvSpPr>
          <p:cNvPr id="7" name="Dikdörtgen 6"/>
          <p:cNvSpPr/>
          <p:nvPr/>
        </p:nvSpPr>
        <p:spPr>
          <a:xfrm>
            <a:off x="2052886" y="1868749"/>
            <a:ext cx="6767586" cy="480131"/>
          </a:xfrm>
          <a:prstGeom prst="rect">
            <a:avLst/>
          </a:prstGeom>
        </p:spPr>
        <p:txBody>
          <a:bodyPr wrap="square">
            <a:spAutoFit/>
          </a:bodyPr>
          <a:lstStyle/>
          <a:p>
            <a:pPr marL="285750" indent="-285750" eaLnBrk="0" hangingPunct="0">
              <a:lnSpc>
                <a:spcPct val="90000"/>
              </a:lnSpc>
              <a:buFont typeface="Wingdings" panose="05000000000000000000" pitchFamily="2" charset="2"/>
              <a:buChar char="ü"/>
            </a:pPr>
            <a:r>
              <a:rPr lang="tr-TR" sz="1400" b="1" dirty="0">
                <a:solidFill>
                  <a:schemeClr val="accent5">
                    <a:lumMod val="75000"/>
                  </a:schemeClr>
                </a:solidFill>
                <a:latin typeface="Arial" charset="0"/>
              </a:rPr>
              <a:t>Tam olarak anlamaları için dersin mutlaka görsel malzemelerle desteklenmesi gerekir.</a:t>
            </a:r>
          </a:p>
        </p:txBody>
      </p:sp>
      <p:pic>
        <p:nvPicPr>
          <p:cNvPr id="1033" name="Picture 9" descr="boya kalemi slayt arka planı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1773324" y="1736812"/>
            <a:ext cx="6858000"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ikdörtgen 7"/>
          <p:cNvSpPr/>
          <p:nvPr/>
        </p:nvSpPr>
        <p:spPr>
          <a:xfrm>
            <a:off x="2195736" y="2545740"/>
            <a:ext cx="6611348" cy="523220"/>
          </a:xfrm>
          <a:prstGeom prst="rect">
            <a:avLst/>
          </a:prstGeom>
        </p:spPr>
        <p:txBody>
          <a:bodyPr wrap="square">
            <a:spAutoFit/>
          </a:bodyPr>
          <a:lstStyle/>
          <a:p>
            <a:pPr marL="285750" indent="-285750" eaLnBrk="0" hangingPunct="0">
              <a:buFont typeface="Wingdings" panose="05000000000000000000" pitchFamily="2" charset="2"/>
              <a:buChar char="ü"/>
            </a:pPr>
            <a:r>
              <a:rPr lang="tr-TR" sz="1400" b="1" dirty="0">
                <a:solidFill>
                  <a:schemeClr val="accent3">
                    <a:lumMod val="75000"/>
                  </a:schemeClr>
                </a:solidFill>
                <a:latin typeface="Arial" charset="0"/>
              </a:rPr>
              <a:t>Harita,poster,şema, grafik gibi görsel araçlarla kolay öğrenirler ve bu araçlarla öğrendiklerini kolay </a:t>
            </a:r>
            <a:r>
              <a:rPr lang="tr-TR" sz="1400" b="1" dirty="0" smtClean="0">
                <a:solidFill>
                  <a:schemeClr val="accent3">
                    <a:lumMod val="75000"/>
                  </a:schemeClr>
                </a:solidFill>
                <a:latin typeface="Arial" charset="0"/>
              </a:rPr>
              <a:t>hatırlarlar</a:t>
            </a:r>
            <a:r>
              <a:rPr lang="tr-TR" sz="1400" b="1" dirty="0">
                <a:solidFill>
                  <a:schemeClr val="accent3">
                    <a:lumMod val="75000"/>
                  </a:schemeClr>
                </a:solidFill>
                <a:latin typeface="Arial" charset="0"/>
              </a:rPr>
              <a:t>. </a:t>
            </a:r>
            <a:endParaRPr lang="tr-TR" sz="1200" b="1" dirty="0">
              <a:solidFill>
                <a:schemeClr val="accent3">
                  <a:lumMod val="75000"/>
                </a:schemeClr>
              </a:solidFill>
              <a:effectLst>
                <a:outerShdw blurRad="38100" dist="38100" dir="2700000" algn="tl">
                  <a:srgbClr val="FFFFFF"/>
                </a:outerShdw>
              </a:effectLst>
              <a:latin typeface="Arial" charset="0"/>
            </a:endParaRPr>
          </a:p>
        </p:txBody>
      </p:sp>
      <p:sp>
        <p:nvSpPr>
          <p:cNvPr id="9" name="Dikdörtgen 8"/>
          <p:cNvSpPr/>
          <p:nvPr/>
        </p:nvSpPr>
        <p:spPr>
          <a:xfrm>
            <a:off x="2443404" y="3193812"/>
            <a:ext cx="66651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6">
                    <a:lumMod val="75000"/>
                  </a:schemeClr>
                </a:solidFill>
              </a:rPr>
              <a:t>Not alarak, liste yaparak, öğrenilecek bilgileri okuyarak, bir gösteriyi izleyerek öğrenir. Kitaplardan video  filmlerinden ve basılı materyallerden yararlanır.</a:t>
            </a:r>
          </a:p>
        </p:txBody>
      </p:sp>
      <p:sp>
        <p:nvSpPr>
          <p:cNvPr id="10" name="Dikdörtgen 9"/>
          <p:cNvSpPr/>
          <p:nvPr/>
        </p:nvSpPr>
        <p:spPr>
          <a:xfrm>
            <a:off x="2785188" y="4489956"/>
            <a:ext cx="61793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rgbClr val="FF0000"/>
                </a:solidFill>
              </a:rPr>
              <a:t>Not alarak, liste yaparak, öğrenilecek bilgileri okuyarak, bir gösteriyi izleyerek öğrenir. Kitaplardan video  filmlerinden ve basılı materyallerden yararlanır.</a:t>
            </a:r>
          </a:p>
        </p:txBody>
      </p:sp>
      <p:sp>
        <p:nvSpPr>
          <p:cNvPr id="11" name="Dikdörtgen 10"/>
          <p:cNvSpPr/>
          <p:nvPr/>
        </p:nvSpPr>
        <p:spPr>
          <a:xfrm>
            <a:off x="3203848" y="5281463"/>
            <a:ext cx="5832648" cy="307777"/>
          </a:xfrm>
          <a:prstGeom prst="rect">
            <a:avLst/>
          </a:prstGeom>
        </p:spPr>
        <p:txBody>
          <a:bodyPr wrap="square">
            <a:spAutoFit/>
          </a:bodyPr>
          <a:lstStyle/>
          <a:p>
            <a:pPr marL="285750" indent="-285750">
              <a:buFont typeface="Wingdings" panose="05000000000000000000" pitchFamily="2" charset="2"/>
              <a:buChar char="ü"/>
            </a:pPr>
            <a:r>
              <a:rPr lang="tr-TR" sz="1400" b="1" dirty="0" smtClean="0">
                <a:solidFill>
                  <a:schemeClr val="tx2">
                    <a:lumMod val="75000"/>
                  </a:schemeClr>
                </a:solidFill>
              </a:rPr>
              <a:t>Yalnız </a:t>
            </a:r>
            <a:r>
              <a:rPr lang="tr-TR" sz="1400" b="1" dirty="0">
                <a:solidFill>
                  <a:schemeClr val="tx2">
                    <a:lumMod val="75000"/>
                  </a:schemeClr>
                </a:solidFill>
              </a:rPr>
              <a:t>ve sessiz ortamda çalışmayı tercih ederler</a:t>
            </a:r>
            <a:r>
              <a:rPr lang="tr-TR" sz="1400" b="1" dirty="0" smtClean="0">
                <a:solidFill>
                  <a:schemeClr val="tx2">
                    <a:lumMod val="75000"/>
                  </a:schemeClr>
                </a:solidFill>
              </a:rPr>
              <a:t>.</a:t>
            </a:r>
            <a:endParaRPr lang="tr-TR" sz="1400" b="1" dirty="0">
              <a:solidFill>
                <a:schemeClr val="tx2">
                  <a:lumMod val="75000"/>
                </a:schemeClr>
              </a:solidFill>
            </a:endParaRPr>
          </a:p>
        </p:txBody>
      </p:sp>
      <p:sp>
        <p:nvSpPr>
          <p:cNvPr id="2" name="Dikdörtgen 1"/>
          <p:cNvSpPr/>
          <p:nvPr/>
        </p:nvSpPr>
        <p:spPr>
          <a:xfrm>
            <a:off x="1763688" y="211382"/>
            <a:ext cx="6840760" cy="523220"/>
          </a:xfrm>
          <a:prstGeom prst="rect">
            <a:avLst/>
          </a:prstGeom>
        </p:spPr>
        <p:txBody>
          <a:bodyPr wrap="square">
            <a:spAutoFit/>
          </a:bodyPr>
          <a:lstStyle/>
          <a:p>
            <a:pPr algn="ctr"/>
            <a:r>
              <a:rPr lang="tr-TR" sz="1400" b="1" spc="300" dirty="0">
                <a:solidFill>
                  <a:schemeClr val="accent5">
                    <a:lumMod val="75000"/>
                  </a:schemeClr>
                </a:solidFill>
                <a:latin typeface="Bookman Old Style" panose="02050604050505020204" pitchFamily="18" charset="0"/>
              </a:rPr>
              <a:t>GÖRSEL ÖĞRENME STİLİNE SAHİP </a:t>
            </a:r>
            <a:endParaRPr lang="tr-TR" sz="1400" b="1" spc="300" dirty="0" smtClean="0">
              <a:solidFill>
                <a:schemeClr val="accent5">
                  <a:lumMod val="75000"/>
                </a:schemeClr>
              </a:solidFill>
              <a:latin typeface="Bookman Old Style" panose="02050604050505020204" pitchFamily="18" charset="0"/>
            </a:endParaRPr>
          </a:p>
          <a:p>
            <a:pPr algn="ctr"/>
            <a:r>
              <a:rPr lang="tr-TR" sz="1400" b="1" spc="300" dirty="0" smtClean="0">
                <a:solidFill>
                  <a:schemeClr val="accent5">
                    <a:lumMod val="75000"/>
                  </a:schemeClr>
                </a:solidFill>
                <a:latin typeface="Bookman Old Style" panose="02050604050505020204" pitchFamily="18" charset="0"/>
              </a:rPr>
              <a:t>ÇOCUKLARA </a:t>
            </a:r>
            <a:r>
              <a:rPr lang="tr-TR" sz="1400" b="1" spc="300" dirty="0">
                <a:solidFill>
                  <a:schemeClr val="accent5">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xmlns="" val="4168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55776" y="2492896"/>
            <a:ext cx="5994412" cy="738664"/>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3">
                    <a:lumMod val="75000"/>
                  </a:schemeClr>
                </a:solidFill>
              </a:rPr>
              <a:t>Kullanılmış, yıpranmış kitapları hiç sevmezler, mutlaka yeni alınmasını isterler</a:t>
            </a:r>
            <a:r>
              <a:rPr lang="tr-TR" sz="1400" b="1" dirty="0" smtClean="0">
                <a:solidFill>
                  <a:schemeClr val="accent3">
                    <a:lumMod val="75000"/>
                  </a:schemeClr>
                </a:solidFill>
              </a:rPr>
              <a:t>.</a:t>
            </a:r>
            <a:r>
              <a:rPr lang="tr-TR" sz="1400" b="1" dirty="0">
                <a:solidFill>
                  <a:schemeClr val="accent3">
                    <a:lumMod val="75000"/>
                  </a:schemeClr>
                </a:solidFill>
              </a:rPr>
              <a:t> Görsel öğrenciler defterler ve kitaplarının sayfalarının kırışmasını istemezler ve ataç takarlar. </a:t>
            </a:r>
            <a:endParaRPr lang="tr-TR" b="1" dirty="0">
              <a:solidFill>
                <a:schemeClr val="accent3">
                  <a:lumMod val="75000"/>
                </a:schemeClr>
              </a:solidFill>
            </a:endParaRPr>
          </a:p>
        </p:txBody>
      </p:sp>
      <p:sp>
        <p:nvSpPr>
          <p:cNvPr id="9" name="Dikdörtgen 8"/>
          <p:cNvSpPr/>
          <p:nvPr/>
        </p:nvSpPr>
        <p:spPr>
          <a:xfrm>
            <a:off x="2997206" y="4118883"/>
            <a:ext cx="5903640" cy="738664"/>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6">
                    <a:lumMod val="75000"/>
                  </a:schemeClr>
                </a:solidFill>
              </a:rPr>
              <a:t>Görsel çocuklar sözlü talimatları yerine getirmekte zorlanırlar. Talimatlar ne kadar uzun olursa, anlamakta o kadar güçlük çekerler. Yönergelerin tahtaya yazılmasını isterler</a:t>
            </a:r>
          </a:p>
        </p:txBody>
      </p:sp>
      <p:pic>
        <p:nvPicPr>
          <p:cNvPr id="11" name="Picture 9" descr="boya kalemi slayt arka planı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773324" y="1736812"/>
            <a:ext cx="6858000"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Dikdörtgen 12"/>
          <p:cNvSpPr/>
          <p:nvPr/>
        </p:nvSpPr>
        <p:spPr>
          <a:xfrm>
            <a:off x="1979712" y="620688"/>
            <a:ext cx="6732240" cy="984885"/>
          </a:xfrm>
          <a:prstGeom prst="rect">
            <a:avLst/>
          </a:prstGeom>
        </p:spPr>
        <p:txBody>
          <a:bodyPr wrap="square">
            <a:spAutoFit/>
          </a:bodyPr>
          <a:lstStyle/>
          <a:p>
            <a:pPr marL="285750" indent="-285750">
              <a:buFont typeface="Wingdings" panose="05000000000000000000" pitchFamily="2" charset="2"/>
              <a:buChar char="ü"/>
            </a:pPr>
            <a:r>
              <a:rPr lang="tr-TR" sz="1600" b="1" dirty="0">
                <a:solidFill>
                  <a:schemeClr val="accent5">
                    <a:lumMod val="75000"/>
                  </a:schemeClr>
                </a:solidFill>
              </a:rPr>
              <a:t>Çalışma ortamı nasıl olmalıdır</a:t>
            </a:r>
            <a:r>
              <a:rPr lang="tr-TR" sz="1400" b="1" dirty="0">
                <a:solidFill>
                  <a:schemeClr val="accent5">
                    <a:lumMod val="75000"/>
                  </a:schemeClr>
                </a:solidFill>
              </a:rPr>
              <a:t>? Masası dağınık olabilir ama kendine has bir düzeni vardır. Görsel materyaller onun için bir öğrenme aracı olarak kullanılabilir. Ders çalışırken kavram haritası oluşturması istenebilir. Kendine has resimli notlar </a:t>
            </a:r>
            <a:r>
              <a:rPr lang="tr-TR" sz="1400" b="1" dirty="0" smtClean="0">
                <a:solidFill>
                  <a:schemeClr val="accent5">
                    <a:lumMod val="75000"/>
                  </a:schemeClr>
                </a:solidFill>
              </a:rPr>
              <a:t>almaya teşvik </a:t>
            </a:r>
            <a:r>
              <a:rPr lang="tr-TR" sz="1400" b="1" dirty="0">
                <a:solidFill>
                  <a:schemeClr val="accent5">
                    <a:lumMod val="75000"/>
                  </a:schemeClr>
                </a:solidFill>
              </a:rPr>
              <a:t>edilebilir</a:t>
            </a:r>
            <a:r>
              <a:rPr lang="tr-TR" sz="1400" b="1" dirty="0" smtClean="0">
                <a:solidFill>
                  <a:schemeClr val="accent5">
                    <a:lumMod val="75000"/>
                  </a:schemeClr>
                </a:solidFill>
              </a:rPr>
              <a:t>. </a:t>
            </a:r>
            <a:endParaRPr lang="tr-TR" sz="1400" b="1" dirty="0">
              <a:solidFill>
                <a:schemeClr val="accent5">
                  <a:lumMod val="75000"/>
                </a:schemeClr>
              </a:solidFill>
            </a:endParaRPr>
          </a:p>
        </p:txBody>
      </p:sp>
    </p:spTree>
    <p:extLst>
      <p:ext uri="{BB962C8B-B14F-4D97-AF65-F5344CB8AC3E}">
        <p14:creationId xmlns:p14="http://schemas.microsoft.com/office/powerpoint/2010/main" xmlns="" val="356207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909" r="56546" b="46818"/>
          <a:stretch/>
        </p:blipFill>
        <p:spPr bwMode="auto">
          <a:xfrm>
            <a:off x="1547664" y="10375"/>
            <a:ext cx="1362354" cy="12583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2987824" y="467054"/>
            <a:ext cx="3168352" cy="523220"/>
          </a:xfrm>
          <a:prstGeom prst="rect">
            <a:avLst/>
          </a:prstGeom>
          <a:solidFill>
            <a:schemeClr val="accent5">
              <a:lumMod val="60000"/>
              <a:lumOff val="40000"/>
            </a:schemeClr>
          </a:solidFill>
        </p:spPr>
        <p:txBody>
          <a:bodyPr wrap="square" rtlCol="0" anchor="ctr">
            <a:spAutoFit/>
          </a:bodyPr>
          <a:lstStyle/>
          <a:p>
            <a:pPr algn="ctr"/>
            <a:r>
              <a:rPr lang="tr-TR" sz="2800" b="1" dirty="0" smtClean="0">
                <a:solidFill>
                  <a:schemeClr val="bg1">
                    <a:lumMod val="95000"/>
                  </a:schemeClr>
                </a:solidFill>
              </a:rPr>
              <a:t>İşitsel Öğreniciler</a:t>
            </a:r>
            <a:endParaRPr lang="tr-TR" sz="2800" b="1" dirty="0">
              <a:solidFill>
                <a:schemeClr val="bg1">
                  <a:lumMod val="95000"/>
                </a:schemeClr>
              </a:solidFill>
            </a:endParaRPr>
          </a:p>
        </p:txBody>
      </p:sp>
      <p:pic>
        <p:nvPicPr>
          <p:cNvPr id="6"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909" r="56546" b="46818"/>
          <a:stretch/>
        </p:blipFill>
        <p:spPr bwMode="auto">
          <a:xfrm flipH="1">
            <a:off x="5945950" y="44624"/>
            <a:ext cx="1362354" cy="125838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6" descr="C:\Users\Asus\Desktop\ÖĞRENME STİLLERİ\big_pap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ikdörtgen 7"/>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p:cNvSpPr/>
          <p:nvPr/>
        </p:nvSpPr>
        <p:spPr>
          <a:xfrm>
            <a:off x="21410" y="1836688"/>
            <a:ext cx="3902518" cy="4616648"/>
          </a:xfrm>
          <a:prstGeom prst="rect">
            <a:avLst/>
          </a:prstGeom>
        </p:spPr>
        <p:txBody>
          <a:bodyPr wrap="square">
            <a:spAutoFit/>
          </a:bodyPr>
          <a:lstStyle/>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İşittiklerini 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Uzun anlatımlarda bile anlatılanların içerisinde kaybolmazlar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Dinlediklerini </a:t>
            </a:r>
            <a:r>
              <a:rPr lang="tr-TR" sz="1400" b="1" dirty="0">
                <a:latin typeface="Times New Roman" panose="02020603050405020304" pitchFamily="18" charset="0"/>
                <a:cs typeface="Times New Roman" panose="02020603050405020304" pitchFamily="18" charset="0"/>
              </a:rPr>
              <a:t>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Okumaktansa dinlemeyi tercih ederler.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Bir bilgiyi hatırlamak istediklerinde genelde o bilgiyle ilgili yaptıkları sesli tekrarları hatırlamaya çalışırlar.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İşitseller, küçük </a:t>
            </a:r>
            <a:r>
              <a:rPr lang="tr-TR" sz="1400" b="1" dirty="0">
                <a:latin typeface="Times New Roman" panose="02020603050405020304" pitchFamily="18" charset="0"/>
                <a:cs typeface="Times New Roman" panose="02020603050405020304" pitchFamily="18" charset="0"/>
              </a:rPr>
              <a:t>yaşlarda kendi kendilerine konuşurlar. Ses ve müziğe duyarlıdırlar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Sohbet </a:t>
            </a:r>
            <a:r>
              <a:rPr lang="tr-TR" sz="1400" b="1" dirty="0" smtClean="0">
                <a:latin typeface="Times New Roman" panose="02020603050405020304" pitchFamily="18" charset="0"/>
                <a:cs typeface="Times New Roman" panose="02020603050405020304" pitchFamily="18" charset="0"/>
              </a:rPr>
              <a:t>etmeyi, birileri </a:t>
            </a:r>
            <a:r>
              <a:rPr lang="tr-TR" sz="1400" b="1" dirty="0">
                <a:latin typeface="Times New Roman" panose="02020603050405020304" pitchFamily="18" charset="0"/>
                <a:cs typeface="Times New Roman" panose="02020603050405020304" pitchFamily="18" charset="0"/>
              </a:rPr>
              <a:t>ile çalışmayı </a:t>
            </a:r>
            <a:r>
              <a:rPr lang="tr-TR" sz="1400" b="1" dirty="0" smtClean="0">
                <a:latin typeface="Times New Roman" panose="02020603050405020304" pitchFamily="18" charset="0"/>
                <a:cs typeface="Times New Roman" panose="02020603050405020304" pitchFamily="18" charset="0"/>
              </a:rPr>
              <a:t>severler.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Genellikle </a:t>
            </a:r>
            <a:r>
              <a:rPr lang="tr-TR" sz="1400" b="1" dirty="0">
                <a:latin typeface="Times New Roman" panose="02020603050405020304" pitchFamily="18" charset="0"/>
                <a:cs typeface="Times New Roman" panose="02020603050405020304" pitchFamily="18" charset="0"/>
              </a:rPr>
              <a:t>ahenkli ve güzel konuşurlar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Yabancı dil </a:t>
            </a:r>
            <a:r>
              <a:rPr lang="tr-TR" sz="1400" b="1" dirty="0" smtClean="0">
                <a:latin typeface="Times New Roman" panose="02020603050405020304" pitchFamily="18" charset="0"/>
                <a:cs typeface="Times New Roman" panose="02020603050405020304" pitchFamily="18" charset="0"/>
              </a:rPr>
              <a:t>öğreniminde, konuşma ve</a:t>
            </a:r>
          </a:p>
          <a:p>
            <a:pPr>
              <a:lnSpc>
                <a:spcPct val="150000"/>
              </a:lnSpc>
              <a:buSzPct val="90000"/>
            </a:pPr>
            <a:r>
              <a:rPr lang="tr-TR" sz="1400" b="1" dirty="0" smtClean="0">
                <a:latin typeface="Times New Roman" panose="02020603050405020304" pitchFamily="18" charset="0"/>
                <a:cs typeface="Times New Roman" panose="02020603050405020304" pitchFamily="18" charset="0"/>
              </a:rPr>
              <a:t>       dinleme </a:t>
            </a:r>
            <a:r>
              <a:rPr lang="tr-TR" sz="1400" b="1" dirty="0">
                <a:latin typeface="Times New Roman" panose="02020603050405020304" pitchFamily="18" charset="0"/>
                <a:cs typeface="Times New Roman" panose="02020603050405020304" pitchFamily="18" charset="0"/>
              </a:rPr>
              <a:t>becerilerinde başarılıdırlar.</a:t>
            </a:r>
          </a:p>
        </p:txBody>
      </p:sp>
      <p:sp>
        <p:nvSpPr>
          <p:cNvPr id="9" name="Metin kutusu 8"/>
          <p:cNvSpPr txBox="1"/>
          <p:nvPr/>
        </p:nvSpPr>
        <p:spPr>
          <a:xfrm>
            <a:off x="4427984" y="2348880"/>
            <a:ext cx="3984166" cy="2850011"/>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tr-TR" sz="1400" b="1" dirty="0" smtClean="0">
                <a:solidFill>
                  <a:schemeClr val="accent1">
                    <a:lumMod val="75000"/>
                  </a:schemeClr>
                </a:solidFill>
              </a:rPr>
              <a:t>Yazarken sıklıkla noktalama ve dil bilgisi hataları yapabilirler</a:t>
            </a:r>
          </a:p>
          <a:p>
            <a:pPr marL="171450" indent="-171450">
              <a:lnSpc>
                <a:spcPct val="150000"/>
              </a:lnSpc>
              <a:buFont typeface="Wingdings" panose="05000000000000000000" pitchFamily="2" charset="2"/>
              <a:buChar char="ü"/>
            </a:pPr>
            <a:r>
              <a:rPr lang="tr-TR" sz="1400" b="1" dirty="0">
                <a:solidFill>
                  <a:schemeClr val="accent1">
                    <a:lumMod val="75000"/>
                  </a:schemeClr>
                </a:solidFill>
              </a:rPr>
              <a:t>Gözle okuma esnasında hiçbir şey anlamayabilir.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Gürültüden rahatsız olurlar.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Gürültülü ortamlarda konsantre </a:t>
            </a:r>
            <a:r>
              <a:rPr lang="tr-TR" sz="1400" b="1" dirty="0" smtClean="0">
                <a:solidFill>
                  <a:schemeClr val="accent1">
                    <a:lumMod val="75000"/>
                  </a:schemeClr>
                </a:solidFill>
              </a:rPr>
              <a:t>olamazlar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Bilgilerin yazılı olarak sunulması bazen anlamalarını zorlaştırabilir</a:t>
            </a:r>
            <a:r>
              <a:rPr lang="tr-TR" sz="1400" b="1" dirty="0" smtClean="0">
                <a:solidFill>
                  <a:schemeClr val="accent1">
                    <a:lumMod val="75000"/>
                  </a:schemeClr>
                </a:solidFill>
              </a:rPr>
              <a:t>.</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smtClean="0">
                <a:solidFill>
                  <a:schemeClr val="accent1">
                    <a:lumMod val="75000"/>
                  </a:schemeClr>
                </a:solidFill>
              </a:rPr>
              <a:t>Yüzleri </a:t>
            </a:r>
            <a:r>
              <a:rPr lang="tr-TR" sz="1400" b="1" dirty="0">
                <a:solidFill>
                  <a:schemeClr val="accent1">
                    <a:lumMod val="75000"/>
                  </a:schemeClr>
                </a:solidFill>
              </a:rPr>
              <a:t>hatırlamakta </a:t>
            </a:r>
            <a:r>
              <a:rPr lang="tr-TR" sz="1400" b="1" dirty="0" smtClean="0">
                <a:solidFill>
                  <a:schemeClr val="accent1">
                    <a:lumMod val="75000"/>
                  </a:schemeClr>
                </a:solidFill>
              </a:rPr>
              <a:t>zorlanırlar.</a:t>
            </a:r>
            <a:endParaRPr lang="tr-TR" sz="1400" b="1" dirty="0">
              <a:solidFill>
                <a:schemeClr val="accent1">
                  <a:lumMod val="75000"/>
                </a:schemeClr>
              </a:solidFill>
            </a:endParaRPr>
          </a:p>
        </p:txBody>
      </p:sp>
      <p:sp>
        <p:nvSpPr>
          <p:cNvPr id="11" name="Metin kutusu 10"/>
          <p:cNvSpPr txBox="1"/>
          <p:nvPr/>
        </p:nvSpPr>
        <p:spPr>
          <a:xfrm>
            <a:off x="107504" y="1475492"/>
            <a:ext cx="3067327" cy="369332"/>
          </a:xfrm>
          <a:prstGeom prst="rect">
            <a:avLst/>
          </a:prstGeom>
          <a:noFill/>
        </p:spPr>
        <p:txBody>
          <a:bodyPr wrap="square" rtlCol="0">
            <a:spAutoFit/>
          </a:bodyPr>
          <a:lstStyle/>
          <a:p>
            <a:r>
              <a:rPr lang="tr-TR" b="1" dirty="0" smtClean="0">
                <a:solidFill>
                  <a:schemeClr val="accent5">
                    <a:lumMod val="75000"/>
                  </a:schemeClr>
                </a:solidFill>
              </a:rPr>
              <a:t>İşitsel Öğrenicilerin Özellikleri</a:t>
            </a:r>
            <a:endParaRPr lang="tr-TR" b="1" dirty="0">
              <a:solidFill>
                <a:schemeClr val="accent5">
                  <a:lumMod val="75000"/>
                </a:schemeClr>
              </a:solidFill>
            </a:endParaRPr>
          </a:p>
        </p:txBody>
      </p:sp>
      <p:sp>
        <p:nvSpPr>
          <p:cNvPr id="14" name="Dikdörtgen 13"/>
          <p:cNvSpPr/>
          <p:nvPr/>
        </p:nvSpPr>
        <p:spPr>
          <a:xfrm>
            <a:off x="4986485" y="1861073"/>
            <a:ext cx="2294667" cy="464871"/>
          </a:xfrm>
          <a:prstGeom prst="rect">
            <a:avLst/>
          </a:prstGeom>
        </p:spPr>
        <p:txBody>
          <a:bodyPr wrap="none">
            <a:spAutoFit/>
          </a:bodyPr>
          <a:lstStyle/>
          <a:p>
            <a:pPr>
              <a:lnSpc>
                <a:spcPct val="150000"/>
              </a:lnSpc>
            </a:pPr>
            <a:r>
              <a:rPr lang="tr-TR" b="1" spc="300" dirty="0">
                <a:solidFill>
                  <a:schemeClr val="accent1">
                    <a:lumMod val="75000"/>
                  </a:schemeClr>
                </a:solidFill>
              </a:rPr>
              <a:t>Zayıf Özellikleri</a:t>
            </a:r>
          </a:p>
        </p:txBody>
      </p:sp>
    </p:spTree>
    <p:extLst>
      <p:ext uri="{BB962C8B-B14F-4D97-AF65-F5344CB8AC3E}">
        <p14:creationId xmlns:p14="http://schemas.microsoft.com/office/powerpoint/2010/main" xmlns="" val="43485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1732</Words>
  <Application>Microsoft Office PowerPoint</Application>
  <PresentationFormat>Ekran Gösterisi (4:3)</PresentationFormat>
  <Paragraphs>217</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tr</cp:lastModifiedBy>
  <cp:revision>74</cp:revision>
  <dcterms:created xsi:type="dcterms:W3CDTF">2017-12-11T07:06:11Z</dcterms:created>
  <dcterms:modified xsi:type="dcterms:W3CDTF">2021-01-15T23:03:26Z</dcterms:modified>
</cp:coreProperties>
</file>